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8" r:id="rId2"/>
    <p:sldId id="580" r:id="rId3"/>
    <p:sldId id="582" r:id="rId4"/>
    <p:sldId id="565" r:id="rId5"/>
    <p:sldId id="566" r:id="rId6"/>
    <p:sldId id="567" r:id="rId7"/>
    <p:sldId id="569" r:id="rId8"/>
    <p:sldId id="570" r:id="rId9"/>
    <p:sldId id="571" r:id="rId10"/>
    <p:sldId id="595" r:id="rId11"/>
    <p:sldId id="596" r:id="rId12"/>
    <p:sldId id="576" r:id="rId13"/>
    <p:sldId id="573" r:id="rId14"/>
    <p:sldId id="577" r:id="rId15"/>
    <p:sldId id="578" r:id="rId16"/>
    <p:sldId id="574" r:id="rId17"/>
    <p:sldId id="428" r:id="rId18"/>
  </p:sldIdLst>
  <p:sldSz cx="9144000" cy="6858000" type="screen4x3"/>
  <p:notesSz cx="6797675" cy="992822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FF99FF"/>
    <a:srgbClr val="0099CC"/>
    <a:srgbClr val="CC9900"/>
    <a:srgbClr val="0066FF"/>
    <a:srgbClr val="3399FF"/>
    <a:srgbClr val="336699"/>
    <a:srgbClr val="0033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>
      <p:cViewPr varScale="1">
        <p:scale>
          <a:sx n="65" d="100"/>
          <a:sy n="65" d="100"/>
        </p:scale>
        <p:origin x="-1434" y="-102"/>
      </p:cViewPr>
      <p:guideLst>
        <p:guide orient="horz" pos="2160"/>
        <p:guide orient="horz" pos="709"/>
        <p:guide orient="horz" pos="3884"/>
        <p:guide orient="horz" pos="3929"/>
        <p:guide orient="horz" pos="572"/>
        <p:guide orient="horz" pos="3793"/>
        <p:guide pos="2880"/>
        <p:guide pos="2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20"/>
    </p:cViewPr>
  </p:sorterViewPr>
  <p:notesViewPr>
    <p:cSldViewPr>
      <p:cViewPr varScale="1">
        <p:scale>
          <a:sx n="64" d="100"/>
          <a:sy n="64" d="100"/>
        </p:scale>
        <p:origin x="-2964" y="-114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0C90D2B-DD1C-4810-9DCA-0F31E40639B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A54394E-0671-4343-B1FC-31164D7FAA7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그림 적절히 수정 및 재배치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ko-KR" altLang="en-US" smtClean="0">
                <a:latin typeface="굴림" pitchFamily="50" charset="-127"/>
                <a:ea typeface="굴림" pitchFamily="50" charset="-127"/>
              </a:rPr>
              <a:t>연도순이 위아래로 지그재그 배치되어 아주 어지러운데</a:t>
            </a:r>
            <a:r>
              <a:rPr lang="en-US" altLang="ko-KR" smtClean="0">
                <a:latin typeface="Arial" pitchFamily="34" charset="0"/>
                <a:ea typeface="굴림" pitchFamily="50" charset="-127"/>
              </a:rPr>
              <a:t>…</a:t>
            </a:r>
            <a:r>
              <a:rPr lang="en-US" altLang="ko-KR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mtClean="0">
                <a:latin typeface="굴림" pitchFamily="50" charset="-127"/>
                <a:ea typeface="굴림" pitchFamily="50" charset="-127"/>
              </a:rPr>
              <a:t>한쪽으로 배치 요망</a:t>
            </a:r>
            <a:r>
              <a:rPr lang="en-US" altLang="ko-KR" smtClean="0">
                <a:latin typeface="굴림" pitchFamily="50" charset="-127"/>
                <a:ea typeface="굴림" pitchFamily="50" charset="-127"/>
              </a:rPr>
              <a:t>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ln/>
        </p:spPr>
        <p:txBody>
          <a:bodyPr/>
          <a:lstStyle/>
          <a:p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35782-F16A-41AC-96B6-97923040E8F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DDDF19-EECB-480D-8AF6-727D8088033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3FECB-451A-458D-9139-CF4620988C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76BAF-C41C-46D5-B1F2-F9F32210DA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76323-65F9-42C5-80A3-2514BBC711D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365AC-6D8F-499F-AEBB-5096E5F11E6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2C7C0-6ACD-4EE9-A81D-63B6A8DB589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71DB0-4803-4420-9D5E-BB43E23E543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E2DA95-F5CF-485C-AA91-243C6DBEAFC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FCF94-FC4B-4A81-A5B9-479B31BE36E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1CF09-451F-46FB-A52D-B6D2B3ADBB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0794C-C9F5-4059-ADFC-6DED4027193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자율마스터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  <a:ea typeface="굴림" pitchFamily="50" charset="-127"/>
              </a:defRPr>
            </a:lvl1pPr>
          </a:lstStyle>
          <a:p>
            <a:pPr>
              <a:defRPr/>
            </a:pPr>
            <a:fld id="{0F5F7D0F-22BD-4A10-AC1A-91A3F21523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3175" y="-11113"/>
            <a:ext cx="9144000" cy="6858001"/>
            <a:chOff x="-3175" y="-11113"/>
            <a:chExt cx="9144000" cy="6858001"/>
          </a:xfrm>
        </p:grpSpPr>
        <p:grpSp>
          <p:nvGrpSpPr>
            <p:cNvPr id="3075" name="Group 10"/>
            <p:cNvGrpSpPr>
              <a:grpSpLocks/>
            </p:cNvGrpSpPr>
            <p:nvPr/>
          </p:nvGrpSpPr>
          <p:grpSpPr bwMode="auto">
            <a:xfrm>
              <a:off x="-3175" y="-11113"/>
              <a:ext cx="9144000" cy="6858001"/>
              <a:chOff x="-2" y="5"/>
              <a:chExt cx="5760" cy="4320"/>
            </a:xfrm>
          </p:grpSpPr>
          <p:pic>
            <p:nvPicPr>
              <p:cNvPr id="3079" name="Picture 11" descr="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2" y="5"/>
                <a:ext cx="5760" cy="4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80" name="Picture 12" descr="2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2" y="1731"/>
                <a:ext cx="3833" cy="25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81" name="Picture 13" descr="그림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620" y="1122"/>
                <a:ext cx="2138" cy="3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76" name="WordArt 3"/>
            <p:cNvSpPr>
              <a:spLocks noChangeArrowheads="1" noChangeShapeType="1" noTextEdit="1"/>
            </p:cNvSpPr>
            <p:nvPr/>
          </p:nvSpPr>
          <p:spPr bwMode="auto">
            <a:xfrm>
              <a:off x="500063" y="1125537"/>
              <a:ext cx="8207375" cy="79057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23"/>
                </a:avLst>
              </a:prstTxWarp>
            </a:bodyPr>
            <a:lstStyle/>
            <a:p>
              <a:pPr algn="ctr"/>
              <a:r>
                <a:rPr lang="en-US" altLang="ko-KR" sz="3600" kern="10" dirty="0" smtClean="0">
                  <a:ln w="10160">
                    <a:solidFill>
                      <a:srgbClr val="292929"/>
                    </a:solidFill>
                    <a:round/>
                    <a:headEnd/>
                    <a:tailEnd/>
                  </a:ln>
                  <a:solidFill>
                    <a:srgbClr val="FFCC00">
                      <a:alpha val="87842"/>
                    </a:srgbClr>
                  </a:solidFill>
                  <a:effectLst>
                    <a:outerShdw dist="53882" dir="2700000" algn="ctr" rotWithShape="0">
                      <a:schemeClr val="tx1">
                        <a:alpha val="79999"/>
                      </a:schemeClr>
                    </a:outerShdw>
                  </a:effectLst>
                  <a:latin typeface="Arial Unicode MS"/>
                  <a:ea typeface="Arial Unicode MS"/>
                  <a:cs typeface="Arial Unicode MS"/>
                </a:rPr>
                <a:t>Korean Icebreaker – </a:t>
              </a:r>
              <a:r>
                <a:rPr lang="en-US" altLang="ko-KR" sz="3600" i="1" kern="10" dirty="0" smtClean="0">
                  <a:ln w="10160">
                    <a:solidFill>
                      <a:srgbClr val="292929"/>
                    </a:solidFill>
                    <a:round/>
                    <a:headEnd/>
                    <a:tailEnd/>
                  </a:ln>
                  <a:solidFill>
                    <a:srgbClr val="FFCC00">
                      <a:alpha val="87842"/>
                    </a:srgbClr>
                  </a:solidFill>
                  <a:effectLst>
                    <a:outerShdw dist="53882" dir="2700000" algn="ctr" rotWithShape="0">
                      <a:schemeClr val="tx1">
                        <a:alpha val="79999"/>
                      </a:schemeClr>
                    </a:outerShdw>
                  </a:effectLst>
                  <a:latin typeface="Arial Unicode MS"/>
                  <a:ea typeface="Arial Unicode MS"/>
                  <a:cs typeface="Arial Unicode MS"/>
                </a:rPr>
                <a:t>ARAON </a:t>
              </a:r>
              <a:r>
                <a:rPr lang="en-US" altLang="ko-KR" sz="3600" kern="10" dirty="0" smtClean="0">
                  <a:ln w="10160">
                    <a:solidFill>
                      <a:srgbClr val="292929"/>
                    </a:solidFill>
                    <a:round/>
                    <a:headEnd/>
                    <a:tailEnd/>
                  </a:ln>
                  <a:solidFill>
                    <a:srgbClr val="FFCC00">
                      <a:alpha val="87842"/>
                    </a:srgbClr>
                  </a:solidFill>
                  <a:effectLst>
                    <a:outerShdw dist="53882" dir="2700000" algn="ctr" rotWithShape="0">
                      <a:schemeClr val="tx1">
                        <a:alpha val="79999"/>
                      </a:schemeClr>
                    </a:outerShdw>
                  </a:effectLst>
                  <a:latin typeface="Arial Unicode MS"/>
                  <a:ea typeface="Arial Unicode MS"/>
                  <a:cs typeface="Arial Unicode MS"/>
                </a:rPr>
                <a:t>-</a:t>
              </a:r>
              <a:endParaRPr lang="ko-KR" altLang="en-US" sz="3600" kern="10" dirty="0">
                <a:ln w="10160">
                  <a:solidFill>
                    <a:srgbClr val="292929"/>
                  </a:solidFill>
                  <a:round/>
                  <a:headEnd/>
                  <a:tailEnd/>
                </a:ln>
                <a:solidFill>
                  <a:srgbClr val="FFCC00">
                    <a:alpha val="87842"/>
                  </a:srgbClr>
                </a:solidFill>
                <a:effectLst>
                  <a:outerShdw dist="53882" dir="2700000" algn="ctr" rotWithShape="0">
                    <a:schemeClr val="tx1">
                      <a:alpha val="79999"/>
                    </a:schemeClr>
                  </a:outerShdw>
                </a:effectLst>
                <a:latin typeface="Arial Unicode MS"/>
                <a:ea typeface="Arial Unicode MS"/>
                <a:cs typeface="Arial Unicode MS"/>
              </a:endParaRPr>
            </a:p>
          </p:txBody>
        </p:sp>
        <p:sp>
          <p:nvSpPr>
            <p:cNvPr id="3077" name="WordArt 4"/>
            <p:cNvSpPr>
              <a:spLocks noChangeArrowheads="1" noChangeShapeType="1" noTextEdit="1"/>
            </p:cNvSpPr>
            <p:nvPr/>
          </p:nvSpPr>
          <p:spPr bwMode="auto">
            <a:xfrm>
              <a:off x="3490906" y="6072206"/>
              <a:ext cx="2224102" cy="50955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23"/>
                </a:avLst>
              </a:prstTxWarp>
            </a:bodyPr>
            <a:lstStyle/>
            <a:p>
              <a:pPr algn="ctr"/>
              <a:r>
                <a:rPr lang="en-US" altLang="ko-KR" sz="3600" kern="10" dirty="0">
                  <a:ln w="10160">
                    <a:solidFill>
                      <a:srgbClr val="292929"/>
                    </a:solidFill>
                    <a:round/>
                    <a:headEnd/>
                    <a:tailEnd/>
                  </a:ln>
                  <a:solidFill>
                    <a:srgbClr val="FFCC00">
                      <a:alpha val="87842"/>
                    </a:srgbClr>
                  </a:solidFill>
                  <a:effectLst>
                    <a:outerShdw dist="28398" dir="3806097" algn="ctr" rotWithShape="0">
                      <a:schemeClr val="tx1">
                        <a:alpha val="79999"/>
                      </a:schemeClr>
                    </a:outerShdw>
                  </a:effectLst>
                  <a:latin typeface="Arial Unicode MS"/>
                  <a:ea typeface="Arial Unicode MS"/>
                  <a:cs typeface="Arial Unicode MS"/>
                </a:rPr>
                <a:t>KOPRI</a:t>
              </a:r>
              <a:endParaRPr lang="ko-KR" altLang="en-US" sz="3600" kern="10" dirty="0">
                <a:ln w="10160">
                  <a:solidFill>
                    <a:srgbClr val="292929"/>
                  </a:solidFill>
                  <a:round/>
                  <a:headEnd/>
                  <a:tailEnd/>
                </a:ln>
                <a:solidFill>
                  <a:srgbClr val="FFCC00">
                    <a:alpha val="87842"/>
                  </a:srgbClr>
                </a:solidFill>
                <a:effectLst>
                  <a:outerShdw dist="28398" dir="3806097" algn="ctr" rotWithShape="0">
                    <a:schemeClr val="tx1">
                      <a:alpha val="79999"/>
                    </a:schemeClr>
                  </a:outerShdw>
                </a:effectLst>
                <a:latin typeface="Arial Unicode MS"/>
                <a:ea typeface="Arial Unicode MS"/>
                <a:cs typeface="Arial Unicode MS"/>
              </a:endParaRPr>
            </a:p>
          </p:txBody>
        </p:sp>
        <p:sp>
          <p:nvSpPr>
            <p:cNvPr id="3078" name="WordArt 5"/>
            <p:cNvSpPr>
              <a:spLocks noChangeArrowheads="1" noChangeShapeType="1" noTextEdit="1"/>
            </p:cNvSpPr>
            <p:nvPr/>
          </p:nvSpPr>
          <p:spPr bwMode="auto">
            <a:xfrm>
              <a:off x="2879725" y="4025900"/>
              <a:ext cx="3276600" cy="5556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49384"/>
                </a:avLst>
              </a:prstTxWarp>
            </a:bodyPr>
            <a:lstStyle/>
            <a:p>
              <a:pPr algn="ctr"/>
              <a:r>
                <a:rPr lang="en-US" altLang="ko-KR" sz="2400" kern="10" smtClean="0">
                  <a:ln w="10160">
                    <a:solidFill>
                      <a:srgbClr val="292929"/>
                    </a:solidFill>
                    <a:round/>
                    <a:headEnd/>
                    <a:tailEnd/>
                  </a:ln>
                  <a:solidFill>
                    <a:srgbClr val="FFCC00">
                      <a:alpha val="87842"/>
                    </a:srgbClr>
                  </a:solidFill>
                  <a:effectLst>
                    <a:outerShdw dist="28398" dir="3806097" algn="ctr" rotWithShape="0">
                      <a:schemeClr val="tx1">
                        <a:alpha val="79999"/>
                      </a:schemeClr>
                    </a:outerShdw>
                  </a:effectLst>
                  <a:latin typeface="Arial Unicode MS"/>
                  <a:ea typeface="Arial Unicode MS"/>
                  <a:cs typeface="Arial Unicode MS"/>
                </a:rPr>
                <a:t> December, </a:t>
              </a:r>
              <a:r>
                <a:rPr lang="en-US" altLang="ko-KR" sz="2400" kern="10" dirty="0">
                  <a:ln w="10160">
                    <a:solidFill>
                      <a:srgbClr val="292929"/>
                    </a:solidFill>
                    <a:round/>
                    <a:headEnd/>
                    <a:tailEnd/>
                  </a:ln>
                  <a:solidFill>
                    <a:srgbClr val="FFCC00">
                      <a:alpha val="87842"/>
                    </a:srgbClr>
                  </a:solidFill>
                  <a:effectLst>
                    <a:outerShdw dist="28398" dir="3806097" algn="ctr" rotWithShape="0">
                      <a:schemeClr val="tx1">
                        <a:alpha val="79999"/>
                      </a:schemeClr>
                    </a:outerShdw>
                  </a:effectLst>
                  <a:latin typeface="Arial Unicode MS"/>
                  <a:ea typeface="Arial Unicode MS"/>
                  <a:cs typeface="Arial Unicode MS"/>
                </a:rPr>
                <a:t>2009</a:t>
              </a:r>
              <a:endParaRPr lang="ko-KR" altLang="en-US" sz="2400" kern="10" dirty="0">
                <a:ln w="10160">
                  <a:solidFill>
                    <a:srgbClr val="292929"/>
                  </a:solidFill>
                  <a:round/>
                  <a:headEnd/>
                  <a:tailEnd/>
                </a:ln>
                <a:solidFill>
                  <a:srgbClr val="FFCC00">
                    <a:alpha val="87842"/>
                  </a:srgbClr>
                </a:solidFill>
                <a:effectLst>
                  <a:outerShdw dist="28398" dir="3806097" algn="ctr" rotWithShape="0">
                    <a:schemeClr val="tx1">
                      <a:alpha val="79999"/>
                    </a:schemeClr>
                  </a:outerShdw>
                </a:effectLst>
                <a:latin typeface="Arial Unicode MS"/>
                <a:ea typeface="Arial Unicode MS"/>
                <a:cs typeface="Arial Unicode M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6</a:t>
            </a:r>
            <a:endParaRPr lang="en-US" altLang="ko-KR" sz="3000" dirty="0">
              <a:ea typeface="HY헤드라인M" pitchFamily="18" charset="-127"/>
            </a:endParaRPr>
          </a:p>
        </p:txBody>
      </p:sp>
      <p:pic>
        <p:nvPicPr>
          <p:cNvPr id="80" name="Picture 4" descr="그림2"/>
          <p:cNvPicPr>
            <a:picLocks noChangeAspect="1" noChangeArrowheads="1"/>
          </p:cNvPicPr>
          <p:nvPr/>
        </p:nvPicPr>
        <p:blipFill>
          <a:blip r:embed="rId2" cstate="print"/>
          <a:srcRect t="11458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57158" y="985979"/>
          <a:ext cx="8429688" cy="532435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43140"/>
                <a:gridCol w="2071704"/>
                <a:gridCol w="1857386"/>
                <a:gridCol w="2357458"/>
              </a:tblGrid>
              <a:tr h="401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Equipment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Specification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Equipment</a:t>
                      </a:r>
                      <a:endParaRPr lang="ko-KR" alt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Specification</a:t>
                      </a:r>
                      <a:endParaRPr lang="ko-KR" alt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401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ADCP/LADCP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Freq:38kHz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Salinometer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Measurement Range: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0.0001:1.15 Conductivity Ratio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0.004 to 76mS/cm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0.005 to 42 Equivalent Practical PSU</a:t>
                      </a:r>
                    </a:p>
                  </a:txBody>
                  <a:tcPr anchor="ctr"/>
                </a:tc>
              </a:tr>
              <a:tr h="401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Scientific Fish Finder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Freq:38,120,200kHz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Acoustic Synchronizer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Synchronizing up to 12 acoustic system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Better than 1 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msec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timing resolution</a:t>
                      </a:r>
                    </a:p>
                  </a:txBody>
                  <a:tcPr anchor="ctr"/>
                </a:tc>
              </a:tr>
              <a:tr h="401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Low </a:t>
                      </a:r>
                      <a:r>
                        <a:rPr lang="en-US" altLang="ko-KR" sz="1100" b="1" kern="120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Fre</a:t>
                      </a:r>
                      <a:r>
                        <a:rPr lang="en-US" altLang="ko-KR" sz="1100" b="1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. Omni-Directional Fishery Sonar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Freq:24/26/28kHz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Marine Gravity 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Resolution:0.01mGal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Static Repeatability:0.05mGal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Accuracy at Sea:1.00mGal</a:t>
                      </a:r>
                    </a:p>
                  </a:txBody>
                  <a:tcPr anchor="ctr"/>
                </a:tc>
              </a:tr>
              <a:tr h="4018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1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Multi-Beam Echo Sounder</a:t>
                      </a:r>
                      <a:r>
                        <a:rPr lang="en-US" altLang="ko-KR" sz="1100" b="1" kern="12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in </a:t>
                      </a:r>
                      <a:r>
                        <a:rPr lang="en-US" altLang="ko-KR" sz="1100" b="1" kern="1200" baseline="0" dirty="0" err="1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cluding</a:t>
                      </a:r>
                      <a:r>
                        <a:rPr lang="en-US" altLang="ko-KR" sz="1100" b="1" kern="1200" baseline="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altLang="ko-KR" sz="1100" b="1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Sub-Bottom Profiler)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Freq:12kHz</a:t>
                      </a:r>
                    </a:p>
                    <a:p>
                      <a:pPr algn="l"/>
                      <a:r>
                        <a:rPr lang="en-US" altLang="ko-KR" sz="1100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Freq:2.5kHz ~ 7kHz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Marine Magnetometer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Absolute accuracy:0.2nT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Sensitivity:0.01nT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Resolution:0.001nT</a:t>
                      </a:r>
                    </a:p>
                  </a:txBody>
                  <a:tcPr anchor="ctr"/>
                </a:tc>
              </a:tr>
              <a:tr h="401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Precision Depth Recorder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Freq:12/38kHz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Wavemeter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Significant Wave Height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Range:0~5m, </a:t>
                      </a:r>
                      <a:b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</a:b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 Accuracy:0.25~0.5m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- 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Range:Above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5m, Accuracy:10%</a:t>
                      </a:r>
                      <a:endParaRPr lang="ko-KR" altLang="en-US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01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Compressor System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GA90W / Air Receiver / CT</a:t>
                      </a: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Underwater Undulating Instrument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Towing speed:0.5 ~ 10knot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Operating Depth:0 ~ 400m</a:t>
                      </a:r>
                    </a:p>
                  </a:txBody>
                  <a:tcPr anchor="ctr"/>
                </a:tc>
              </a:tr>
              <a:tr h="401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Aerosol Sizing Instrument</a:t>
                      </a:r>
                      <a:endParaRPr lang="en-US" altLang="ko-KR" sz="1100" b="1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Heating Control:0~300</a:t>
                      </a:r>
                      <a:r>
                        <a:rPr lang="ko-KR" altLang="en-US" sz="1100" kern="1200" baseline="0" dirty="0" smtClean="0">
                          <a:latin typeface="Tahoma" pitchFamily="34" charset="0"/>
                          <a:cs typeface="Tahoma" pitchFamily="34" charset="0"/>
                        </a:rPr>
                        <a:t> ℃</a:t>
                      </a:r>
                      <a:endParaRPr lang="ko-KR" altLang="en-US" sz="1100" kern="1200" dirty="0" smtClean="0">
                        <a:solidFill>
                          <a:schemeClr val="dk1"/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Multi-Channel Seismic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Streamer CH:120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Air Gun Vol:1200 cu in</a:t>
                      </a:r>
                    </a:p>
                  </a:txBody>
                  <a:tcPr anchor="ctr"/>
                </a:tc>
              </a:tr>
              <a:tr h="401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LIDAR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Range:12km (Less than)</a:t>
                      </a:r>
                      <a:endParaRPr lang="ko-KR" altLang="en-US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+mn-ea"/>
                        <a:cs typeface="Tahoma" pitchFamily="34" charset="0"/>
                      </a:endParaRP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wavelength:532nm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TV Grab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working depth:~6000m</a:t>
                      </a:r>
                      <a:endParaRPr lang="ko-KR" altLang="en-US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Grab size:2 X 2ft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7</a:t>
            </a:r>
            <a:endParaRPr lang="en-US" altLang="ko-KR" sz="3000" dirty="0">
              <a:ea typeface="HY헤드라인M" pitchFamily="18" charset="-127"/>
            </a:endParaRPr>
          </a:p>
        </p:txBody>
      </p:sp>
      <p:pic>
        <p:nvPicPr>
          <p:cNvPr id="80" name="Picture 4" descr="그림2"/>
          <p:cNvPicPr>
            <a:picLocks noChangeAspect="1" noChangeArrowheads="1"/>
          </p:cNvPicPr>
          <p:nvPr/>
        </p:nvPicPr>
        <p:blipFill>
          <a:blip r:embed="rId2" cstate="print"/>
          <a:srcRect t="11458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57158" y="857232"/>
          <a:ext cx="8429688" cy="573268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00264"/>
                <a:gridCol w="2214580"/>
                <a:gridCol w="1857386"/>
                <a:gridCol w="2357458"/>
              </a:tblGrid>
              <a:tr h="288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Equipment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Specification</a:t>
                      </a:r>
                      <a:endParaRPr lang="ko-KR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Equipment</a:t>
                      </a:r>
                      <a:endParaRPr lang="ko-KR" alt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Specification</a:t>
                      </a:r>
                      <a:endParaRPr lang="ko-KR" altLang="en-US" sz="14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5616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Attitude and Positioning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System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Heading Accuracy:0.02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℃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Roll/Pitch Accuracy:0.02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℃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Heave Accuracy:5cm or 5%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MOCNESS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Net size:333 micron mesh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No of Net:9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Length of Net:6.0m</a:t>
                      </a:r>
                    </a:p>
                  </a:txBody>
                  <a:tcPr anchor="ctr"/>
                </a:tc>
              </a:tr>
              <a:tr h="5616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LAN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Master/Slave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Server/Ship's Signal Interface Unit/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Satellite Receiver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Radome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attenuation:~0.15dB</a:t>
                      </a:r>
                      <a:endParaRPr lang="ko-KR" altLang="en-US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L-Band Input Freq:1680~1710Mhz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S-Band Input Freq:2207~2267Mhz</a:t>
                      </a:r>
                    </a:p>
                  </a:txBody>
                  <a:tcPr anchor="ctr"/>
                </a:tc>
              </a:tr>
              <a:tr h="5616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Temperature:-5 ~ 35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℃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Conductivity:0 ~ 7 S/m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Pressure:0 ~ 10500 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Sea Water Analyze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Take 120 sample cups up to 5mL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Fiber optic detector for Nutrient</a:t>
                      </a:r>
                    </a:p>
                  </a:txBody>
                  <a:tcPr anchor="ctr"/>
                </a:tc>
              </a:tr>
              <a:tr h="275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Weather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Data cable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275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Sub-bottom profiler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pCo2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5616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ITRAC Core Scanner(Second Generation)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Thermo-</a:t>
                      </a:r>
                      <a:r>
                        <a:rPr lang="en-US" altLang="ko-KR" sz="1100" b="1" kern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Salinograph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275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Streamer Winch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Umblilical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Winch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275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Magnetometer Winch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Gun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032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Deep Sea Winch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Electro-Optic Cable Winch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032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Small Empty Winch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Small Coaxial Cable Winch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3342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CTD Winch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CTD Crane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3342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Stern A-Frame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CTD Handling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  <a:tr h="403262">
                <a:tc>
                  <a:txBody>
                    <a:bodyPr/>
                    <a:lstStyle/>
                    <a:p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Winch Monitoring System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err="1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Uncontaminater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 Seawater 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kern="1200" dirty="0" smtClean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무제-1"/>
          <p:cNvPicPr>
            <a:picLocks noChangeAspect="1" noChangeArrowheads="1"/>
          </p:cNvPicPr>
          <p:nvPr/>
        </p:nvPicPr>
        <p:blipFill>
          <a:blip r:embed="rId3" cstate="print"/>
          <a:srcRect l="5446"/>
          <a:stretch>
            <a:fillRect/>
          </a:stretch>
        </p:blipFill>
        <p:spPr bwMode="auto">
          <a:xfrm>
            <a:off x="0" y="2125663"/>
            <a:ext cx="68897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92100" y="1204913"/>
            <a:ext cx="6732588" cy="6543675"/>
            <a:chOff x="422" y="759"/>
            <a:chExt cx="4241" cy="4122"/>
          </a:xfrm>
        </p:grpSpPr>
        <p:pic>
          <p:nvPicPr>
            <p:cNvPr id="17449" name="Picture 4" descr="1-14lin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2" y="759"/>
              <a:ext cx="4241" cy="3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50" name="Arc 5"/>
            <p:cNvSpPr>
              <a:spLocks/>
            </p:cNvSpPr>
            <p:nvPr/>
          </p:nvSpPr>
          <p:spPr bwMode="auto">
            <a:xfrm>
              <a:off x="615" y="771"/>
              <a:ext cx="3428" cy="4110"/>
            </a:xfrm>
            <a:custGeom>
              <a:avLst/>
              <a:gdLst>
                <a:gd name="T0" fmla="*/ 0 w 21395"/>
                <a:gd name="T1" fmla="*/ 0 h 21600"/>
                <a:gd name="T2" fmla="*/ 0 w 21395"/>
                <a:gd name="T3" fmla="*/ 0 h 21600"/>
                <a:gd name="T4" fmla="*/ 0 w 2139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395"/>
                <a:gd name="T10" fmla="*/ 0 h 21600"/>
                <a:gd name="T11" fmla="*/ 21395 w 2139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395" h="21600" fill="none" extrusionOk="0">
                  <a:moveTo>
                    <a:pt x="-1" y="0"/>
                  </a:moveTo>
                  <a:cubicBezTo>
                    <a:pt x="10781" y="0"/>
                    <a:pt x="19911" y="7949"/>
                    <a:pt x="21394" y="18628"/>
                  </a:cubicBezTo>
                </a:path>
                <a:path w="21395" h="21600" stroke="0" extrusionOk="0">
                  <a:moveTo>
                    <a:pt x="-1" y="0"/>
                  </a:moveTo>
                  <a:cubicBezTo>
                    <a:pt x="10781" y="0"/>
                    <a:pt x="19911" y="7949"/>
                    <a:pt x="21394" y="1862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492625" y="3189288"/>
            <a:ext cx="6870700" cy="692150"/>
            <a:chOff x="3049" y="2290"/>
            <a:chExt cx="4328" cy="436"/>
          </a:xfrm>
        </p:grpSpPr>
        <p:pic>
          <p:nvPicPr>
            <p:cNvPr id="17446" name="Picture 8" descr="box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17" y="2356"/>
              <a:ext cx="426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3881" name="Rectangle 9"/>
            <p:cNvSpPr>
              <a:spLocks noChangeArrowheads="1"/>
            </p:cNvSpPr>
            <p:nvPr/>
          </p:nvSpPr>
          <p:spPr bwMode="auto">
            <a:xfrm>
              <a:off x="3371" y="2387"/>
              <a:ext cx="1664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25000"/>
                </a:lnSpc>
                <a:spcBef>
                  <a:spcPct val="0"/>
                </a:spcBef>
                <a:defRPr/>
              </a:pPr>
              <a:r>
                <a:rPr lang="en-US" altLang="ko-KR" sz="1800">
                  <a:solidFill>
                    <a:schemeClr val="accent2"/>
                  </a:solidFill>
                  <a:latin typeface="Arial" charset="0"/>
                  <a:ea typeface="HY헤드라인M" pitchFamily="18" charset="-127"/>
                </a:rPr>
                <a:t>Jan. 2008 : Steel Cutting</a:t>
              </a:r>
            </a:p>
          </p:txBody>
        </p:sp>
        <p:pic>
          <p:nvPicPr>
            <p:cNvPr id="463882" name="Picture 10" descr="그림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9" y="2290"/>
              <a:ext cx="170" cy="170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bg2"/>
              </a:outerShdw>
            </a:effectLst>
          </p:spPr>
        </p:pic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4933950" y="3814763"/>
            <a:ext cx="6894513" cy="685800"/>
            <a:chOff x="3243" y="2653"/>
            <a:chExt cx="4343" cy="432"/>
          </a:xfrm>
        </p:grpSpPr>
        <p:pic>
          <p:nvPicPr>
            <p:cNvPr id="17443" name="Picture 12" descr="box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26" y="2715"/>
              <a:ext cx="426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3885" name="Rectangle 13"/>
            <p:cNvSpPr>
              <a:spLocks noChangeArrowheads="1"/>
            </p:cNvSpPr>
            <p:nvPr/>
          </p:nvSpPr>
          <p:spPr bwMode="auto">
            <a:xfrm>
              <a:off x="3585" y="2760"/>
              <a:ext cx="1616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25000"/>
                </a:lnSpc>
                <a:spcBef>
                  <a:spcPct val="0"/>
                </a:spcBef>
                <a:defRPr/>
              </a:pPr>
              <a:r>
                <a:rPr lang="en-US" altLang="ko-KR" sz="1800">
                  <a:solidFill>
                    <a:srgbClr val="000099"/>
                  </a:solidFill>
                  <a:latin typeface="Arial" charset="0"/>
                  <a:ea typeface="HY헤드라인M" pitchFamily="18" charset="-127"/>
                </a:rPr>
                <a:t>May 2008  : Keel Laying</a:t>
              </a:r>
            </a:p>
          </p:txBody>
        </p:sp>
        <p:pic>
          <p:nvPicPr>
            <p:cNvPr id="463886" name="Picture 14" descr="그림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43" y="2653"/>
              <a:ext cx="170" cy="170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bg2"/>
              </a:outerShdw>
            </a:effectLst>
          </p:spPr>
        </p:pic>
      </p:grpSp>
      <p:grpSp>
        <p:nvGrpSpPr>
          <p:cNvPr id="7" name="Group 15"/>
          <p:cNvGrpSpPr>
            <a:grpSpLocks/>
          </p:cNvGrpSpPr>
          <p:nvPr/>
        </p:nvGrpSpPr>
        <p:grpSpPr bwMode="auto">
          <a:xfrm>
            <a:off x="5273675" y="4452938"/>
            <a:ext cx="6873875" cy="688975"/>
            <a:chOff x="3412" y="3015"/>
            <a:chExt cx="4330" cy="434"/>
          </a:xfrm>
        </p:grpSpPr>
        <p:pic>
          <p:nvPicPr>
            <p:cNvPr id="17440" name="Picture 16" descr="box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82" y="3079"/>
              <a:ext cx="426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3889" name="Rectangle 17"/>
            <p:cNvSpPr>
              <a:spLocks noChangeArrowheads="1"/>
            </p:cNvSpPr>
            <p:nvPr/>
          </p:nvSpPr>
          <p:spPr bwMode="auto">
            <a:xfrm>
              <a:off x="3756" y="3123"/>
              <a:ext cx="1592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25000"/>
                </a:lnSpc>
                <a:spcBef>
                  <a:spcPct val="0"/>
                </a:spcBef>
              </a:pPr>
              <a:r>
                <a:rPr lang="en-US" altLang="ko-KR" sz="1800">
                  <a:solidFill>
                    <a:srgbClr val="CC3300"/>
                  </a:solidFill>
                  <a:ea typeface="HY헤드라인M" pitchFamily="18" charset="-127"/>
                </a:rPr>
                <a:t>Jun. 2009  :  Launching</a:t>
              </a:r>
            </a:p>
          </p:txBody>
        </p:sp>
        <p:pic>
          <p:nvPicPr>
            <p:cNvPr id="463890" name="Picture 18" descr="그림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12" y="3015"/>
              <a:ext cx="170" cy="170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bg2"/>
              </a:outerShdw>
            </a:effectLst>
          </p:spPr>
        </p:pic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5534025" y="5084763"/>
            <a:ext cx="6854825" cy="690562"/>
            <a:chOff x="3536" y="3378"/>
            <a:chExt cx="4318" cy="435"/>
          </a:xfrm>
        </p:grpSpPr>
        <p:pic>
          <p:nvPicPr>
            <p:cNvPr id="17437" name="Picture 20" descr="box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94" y="3443"/>
              <a:ext cx="426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21"/>
            <p:cNvSpPr>
              <a:spLocks noChangeArrowheads="1"/>
            </p:cNvSpPr>
            <p:nvPr/>
          </p:nvSpPr>
          <p:spPr bwMode="auto">
            <a:xfrm>
              <a:off x="3866" y="3485"/>
              <a:ext cx="1422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25000"/>
                </a:lnSpc>
                <a:spcBef>
                  <a:spcPct val="0"/>
                </a:spcBef>
                <a:defRPr/>
              </a:pPr>
              <a:r>
                <a:rPr lang="en-US" altLang="ko-KR" dirty="0" smtClean="0">
                  <a:solidFill>
                    <a:srgbClr val="CC3300"/>
                  </a:solidFill>
                  <a:ea typeface="HY헤드라인M" pitchFamily="18" charset="-127"/>
                </a:rPr>
                <a:t>Oct</a:t>
              </a:r>
              <a:r>
                <a:rPr lang="en-US" altLang="ko-KR" sz="1800" dirty="0" smtClean="0">
                  <a:solidFill>
                    <a:srgbClr val="CC3300"/>
                  </a:solidFill>
                  <a:latin typeface="Arial" charset="0"/>
                  <a:ea typeface="HY헤드라인M" pitchFamily="18" charset="-127"/>
                </a:rPr>
                <a:t>. </a:t>
              </a:r>
              <a:r>
                <a:rPr lang="en-US" altLang="ko-KR" sz="1800" dirty="0">
                  <a:solidFill>
                    <a:srgbClr val="CC3300"/>
                  </a:solidFill>
                  <a:latin typeface="Arial" charset="0"/>
                  <a:ea typeface="HY헤드라인M" pitchFamily="18" charset="-127"/>
                </a:rPr>
                <a:t>2009  :  Delivery</a:t>
              </a:r>
            </a:p>
          </p:txBody>
        </p:sp>
        <p:pic>
          <p:nvPicPr>
            <p:cNvPr id="3" name="Picture 22" descr="그림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36" y="3378"/>
              <a:ext cx="170" cy="170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bg2"/>
              </a:outerShdw>
            </a:effectLst>
          </p:spPr>
        </p:pic>
      </p:grp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3635375" y="2349500"/>
            <a:ext cx="6861175" cy="901700"/>
            <a:chOff x="2641" y="1797"/>
            <a:chExt cx="4322" cy="568"/>
          </a:xfrm>
        </p:grpSpPr>
        <p:pic>
          <p:nvPicPr>
            <p:cNvPr id="17433" name="Picture 28" descr="box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99" y="1848"/>
              <a:ext cx="4264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3901" name="Rectangle 29"/>
            <p:cNvSpPr>
              <a:spLocks noChangeArrowheads="1"/>
            </p:cNvSpPr>
            <p:nvPr/>
          </p:nvSpPr>
          <p:spPr bwMode="auto">
            <a:xfrm>
              <a:off x="2952" y="1885"/>
              <a:ext cx="1728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25000"/>
                </a:lnSpc>
                <a:spcBef>
                  <a:spcPct val="0"/>
                </a:spcBef>
              </a:pPr>
              <a:r>
                <a:rPr lang="en-US" altLang="ko-KR" sz="1800">
                  <a:solidFill>
                    <a:schemeClr val="accent2"/>
                  </a:solidFill>
                  <a:ea typeface="HY헤드라인M" pitchFamily="18" charset="-127"/>
                </a:rPr>
                <a:t>2007 : Shipbuilding Start </a:t>
              </a:r>
            </a:p>
          </p:txBody>
        </p:sp>
        <p:sp>
          <p:nvSpPr>
            <p:cNvPr id="17435" name="Text Box 30"/>
            <p:cNvSpPr txBox="1">
              <a:spLocks noChangeArrowheads="1"/>
            </p:cNvSpPr>
            <p:nvPr/>
          </p:nvSpPr>
          <p:spPr bwMode="auto">
            <a:xfrm>
              <a:off x="3577" y="2098"/>
              <a:ext cx="1222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180975" indent="-180975" algn="l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en-US" altLang="ko-KR" sz="1600" b="0" i="0" dirty="0">
                  <a:solidFill>
                    <a:schemeClr val="tx1"/>
                  </a:solidFill>
                  <a:ea typeface="HY헤드라인M" pitchFamily="18" charset="-127"/>
                </a:rPr>
                <a:t>KOPRI/</a:t>
              </a:r>
              <a:r>
                <a:rPr lang="en-US" altLang="ko-KR" sz="1600" i="0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Y헤드라인M" pitchFamily="18" charset="-127"/>
                </a:rPr>
                <a:t>HANJIN</a:t>
              </a:r>
              <a:r>
                <a:rPr lang="en-US" altLang="ko-KR" sz="1600" b="0" i="0" dirty="0">
                  <a:solidFill>
                    <a:schemeClr val="tx1"/>
                  </a:solidFill>
                  <a:ea typeface="HY헤드라인M" pitchFamily="18" charset="-127"/>
                </a:rPr>
                <a:t>/KMS</a:t>
              </a:r>
            </a:p>
          </p:txBody>
        </p:sp>
        <p:pic>
          <p:nvPicPr>
            <p:cNvPr id="463903" name="Picture 31" descr="그림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41" y="1797"/>
              <a:ext cx="170" cy="170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bg2"/>
              </a:outerShdw>
            </a:effectLst>
          </p:spPr>
        </p:pic>
      </p:grpSp>
      <p:pic>
        <p:nvPicPr>
          <p:cNvPr id="17425" name="Picture 38" descr="bo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9563" y="1793875"/>
            <a:ext cx="676275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3911" name="Rectangle 39"/>
          <p:cNvSpPr>
            <a:spLocks noChangeArrowheads="1"/>
          </p:cNvSpPr>
          <p:nvPr/>
        </p:nvSpPr>
        <p:spPr bwMode="auto">
          <a:xfrm>
            <a:off x="3248025" y="1844675"/>
            <a:ext cx="41846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5000"/>
              </a:lnSpc>
              <a:spcBef>
                <a:spcPct val="0"/>
              </a:spcBef>
            </a:pPr>
            <a:r>
              <a:rPr lang="en-US" altLang="ko-KR" sz="1800">
                <a:solidFill>
                  <a:srgbClr val="000099"/>
                </a:solidFill>
                <a:ea typeface="HY헤드라인M" pitchFamily="18" charset="-127"/>
              </a:rPr>
              <a:t>2004 ~ 2005 : Concept &amp; Basic Design </a:t>
            </a:r>
          </a:p>
        </p:txBody>
      </p:sp>
      <p:pic>
        <p:nvPicPr>
          <p:cNvPr id="463913" name="Picture 41" descr="그림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55900" y="1681163"/>
            <a:ext cx="269875" cy="269875"/>
          </a:xfrm>
          <a:prstGeom prst="rect">
            <a:avLst/>
          </a:prstGeom>
          <a:noFill/>
          <a:effectLst>
            <a:outerShdw dist="35921" dir="2700000" algn="ctr" rotWithShape="0">
              <a:schemeClr val="bg2"/>
            </a:outerShdw>
          </a:effectLst>
        </p:spPr>
      </p:pic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1089025" y="1120775"/>
            <a:ext cx="6899275" cy="682625"/>
            <a:chOff x="686" y="706"/>
            <a:chExt cx="4346" cy="430"/>
          </a:xfrm>
        </p:grpSpPr>
        <p:pic>
          <p:nvPicPr>
            <p:cNvPr id="17421" name="Picture 43" descr="box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72" y="766"/>
              <a:ext cx="426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3916" name="Rectangle 44"/>
            <p:cNvSpPr>
              <a:spLocks noChangeArrowheads="1"/>
            </p:cNvSpPr>
            <p:nvPr/>
          </p:nvSpPr>
          <p:spPr bwMode="auto">
            <a:xfrm>
              <a:off x="997" y="802"/>
              <a:ext cx="1632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25000"/>
                </a:lnSpc>
                <a:spcBef>
                  <a:spcPct val="0"/>
                </a:spcBef>
                <a:defRPr/>
              </a:pPr>
              <a:r>
                <a:rPr lang="en-US" altLang="ko-KR" sz="1800">
                  <a:solidFill>
                    <a:srgbClr val="000099"/>
                  </a:solidFill>
                  <a:latin typeface="Arial" charset="0"/>
                  <a:ea typeface="HY헤드라인M" pitchFamily="18" charset="-127"/>
                </a:rPr>
                <a:t>2003 : Feasibility Study </a:t>
              </a:r>
            </a:p>
          </p:txBody>
        </p:sp>
        <p:sp>
          <p:nvSpPr>
            <p:cNvPr id="17423" name="Text Box 45"/>
            <p:cNvSpPr txBox="1">
              <a:spLocks noChangeArrowheads="1"/>
            </p:cNvSpPr>
            <p:nvPr/>
          </p:nvSpPr>
          <p:spPr bwMode="auto">
            <a:xfrm>
              <a:off x="2699" y="882"/>
              <a:ext cx="1" cy="1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180975" indent="-180975" algn="l">
                <a:lnSpc>
                  <a:spcPct val="100000"/>
                </a:lnSpc>
                <a:spcBef>
                  <a:spcPct val="0"/>
                </a:spcBef>
              </a:pPr>
              <a:endParaRPr lang="en-US" altLang="ko-KR" sz="1600" b="0" i="0">
                <a:solidFill>
                  <a:schemeClr val="tx1"/>
                </a:solidFill>
                <a:ea typeface="HY헤드라인M" pitchFamily="18" charset="-127"/>
              </a:endParaRPr>
            </a:p>
          </p:txBody>
        </p:sp>
        <p:pic>
          <p:nvPicPr>
            <p:cNvPr id="463918" name="Picture 46" descr="그림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6" y="706"/>
              <a:ext cx="170" cy="170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bg2"/>
              </a:outerShdw>
            </a:effectLst>
          </p:spPr>
        </p:pic>
      </p:grpSp>
      <p:grpSp>
        <p:nvGrpSpPr>
          <p:cNvPr id="13" name="Group 19"/>
          <p:cNvGrpSpPr>
            <a:grpSpLocks/>
          </p:cNvGrpSpPr>
          <p:nvPr/>
        </p:nvGrpSpPr>
        <p:grpSpPr bwMode="auto">
          <a:xfrm>
            <a:off x="5724525" y="5718175"/>
            <a:ext cx="6854825" cy="690563"/>
            <a:chOff x="3536" y="3378"/>
            <a:chExt cx="4318" cy="435"/>
          </a:xfrm>
        </p:grpSpPr>
        <p:pic>
          <p:nvPicPr>
            <p:cNvPr id="17458" name="Picture 20" descr="box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94" y="3443"/>
              <a:ext cx="4260" cy="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3893" name="Rectangle 21"/>
            <p:cNvSpPr>
              <a:spLocks noChangeArrowheads="1"/>
            </p:cNvSpPr>
            <p:nvPr/>
          </p:nvSpPr>
          <p:spPr bwMode="auto">
            <a:xfrm>
              <a:off x="3866" y="3486"/>
              <a:ext cx="1780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25000"/>
                </a:lnSpc>
                <a:spcBef>
                  <a:spcPct val="0"/>
                </a:spcBef>
              </a:pPr>
              <a:r>
                <a:rPr lang="en-US" altLang="ko-KR" sz="1800">
                  <a:solidFill>
                    <a:srgbClr val="CC3300"/>
                  </a:solidFill>
                  <a:ea typeface="HY헤드라인M" pitchFamily="18" charset="-127"/>
                </a:rPr>
                <a:t>Jan ~ Feb. 2010  :  Ice trial</a:t>
              </a:r>
            </a:p>
          </p:txBody>
        </p:sp>
        <p:pic>
          <p:nvPicPr>
            <p:cNvPr id="463894" name="Picture 22" descr="그림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36" y="3378"/>
              <a:ext cx="170" cy="170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bg2"/>
              </a:outerShdw>
            </a:effectLst>
          </p:spPr>
        </p:pic>
      </p:grpSp>
      <p:pic>
        <p:nvPicPr>
          <p:cNvPr id="79874" name="Picture 2" descr="http://www.kopri.re.kr/image.ido?fid=bbs&amp;bbs_cd_n=28&amp;bbs_seq_n=53&amp;order_no_n=1"/>
          <p:cNvPicPr>
            <a:picLocks noChangeAspect="1" noChangeArrowheads="1"/>
          </p:cNvPicPr>
          <p:nvPr/>
        </p:nvPicPr>
        <p:blipFill>
          <a:blip r:embed="rId8" cstate="print"/>
          <a:srcRect l="21240" t="4398" r="21630" b="20821"/>
          <a:stretch>
            <a:fillRect/>
          </a:stretch>
        </p:blipFill>
        <p:spPr bwMode="auto">
          <a:xfrm>
            <a:off x="-277380" y="2643182"/>
            <a:ext cx="5126728" cy="4469454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8</a:t>
            </a:r>
            <a:endParaRPr lang="en-US" altLang="ko-KR" sz="3000" dirty="0"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://www.kopri.re.kr/image.ido?fid=bbs&amp;bbs_cd_n=28&amp;bbs_seq_n=53&amp;order_no_n=1"/>
          <p:cNvPicPr>
            <a:picLocks noChangeAspect="1" noChangeArrowheads="1"/>
          </p:cNvPicPr>
          <p:nvPr/>
        </p:nvPicPr>
        <p:blipFill>
          <a:blip r:embed="rId2" cstate="print"/>
          <a:srcRect t="5474"/>
          <a:stretch>
            <a:fillRect/>
          </a:stretch>
        </p:blipFill>
        <p:spPr bwMode="auto">
          <a:xfrm>
            <a:off x="113474" y="857232"/>
            <a:ext cx="8917052" cy="56137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3572" name="Picture 4" descr="필름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3663" y="4868863"/>
            <a:ext cx="15916276" cy="1831975"/>
          </a:xfrm>
          <a:prstGeom prst="rect">
            <a:avLst/>
          </a:prstGeom>
          <a:noFill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5364163"/>
            <a:ext cx="12222163" cy="1079500"/>
            <a:chOff x="0" y="3379"/>
            <a:chExt cx="7699" cy="6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3379"/>
              <a:ext cx="6792" cy="680"/>
              <a:chOff x="0" y="3379"/>
              <a:chExt cx="6792" cy="680"/>
            </a:xfrm>
          </p:grpSpPr>
          <p:pic>
            <p:nvPicPr>
              <p:cNvPr id="493575" name="Picture 7" descr="RIGHT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3379"/>
                <a:ext cx="1360" cy="680"/>
              </a:xfrm>
              <a:prstGeom prst="rect">
                <a:avLst/>
              </a:prstGeom>
              <a:noFill/>
            </p:spPr>
          </p:pic>
          <p:pic>
            <p:nvPicPr>
              <p:cNvPr id="493576" name="Picture 8" descr="SEA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710" y="3379"/>
                <a:ext cx="1360" cy="680"/>
              </a:xfrm>
              <a:prstGeom prst="rect">
                <a:avLst/>
              </a:prstGeom>
              <a:noFill/>
            </p:spPr>
          </p:pic>
          <p:pic>
            <p:nvPicPr>
              <p:cNvPr id="493577" name="Picture 9" descr="sideview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365" y="3379"/>
                <a:ext cx="1360" cy="680"/>
              </a:xfrm>
              <a:prstGeom prst="rect">
                <a:avLst/>
              </a:prstGeom>
              <a:noFill/>
            </p:spPr>
          </p:pic>
          <p:pic>
            <p:nvPicPr>
              <p:cNvPr id="493578" name="Picture 10" descr="gravitymeter-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978" y="3379"/>
                <a:ext cx="907" cy="680"/>
              </a:xfrm>
              <a:prstGeom prst="rect">
                <a:avLst/>
              </a:prstGeom>
              <a:noFill/>
            </p:spPr>
          </p:pic>
          <p:pic>
            <p:nvPicPr>
              <p:cNvPr id="493579" name="Picture 11" descr="transducer-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71" y="3379"/>
                <a:ext cx="907" cy="680"/>
              </a:xfrm>
              <a:prstGeom prst="rect">
                <a:avLst/>
              </a:prstGeom>
              <a:noFill/>
            </p:spPr>
          </p:pic>
          <p:pic>
            <p:nvPicPr>
              <p:cNvPr id="493580" name="Picture 12" descr="카메라10번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885" y="3379"/>
                <a:ext cx="907" cy="680"/>
              </a:xfrm>
              <a:prstGeom prst="rect">
                <a:avLst/>
              </a:prstGeom>
              <a:noFill/>
            </p:spPr>
          </p:pic>
        </p:grpSp>
        <p:pic>
          <p:nvPicPr>
            <p:cNvPr id="493581" name="Picture 13" descr="카메라3번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792" y="3379"/>
              <a:ext cx="907" cy="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9</a:t>
            </a:r>
            <a:endParaRPr lang="en-US" altLang="ko-KR" sz="3000" dirty="0"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2" descr="SeaWiFs_Biosphere"/>
          <p:cNvPicPr>
            <a:picLocks noChangeAspect="1" noChangeArrowheads="1"/>
          </p:cNvPicPr>
          <p:nvPr/>
        </p:nvPicPr>
        <p:blipFill>
          <a:blip r:embed="rId3" cstate="print">
            <a:lum bright="32000" contrast="-28000"/>
          </a:blip>
          <a:srcRect t="12556" b="13271"/>
          <a:stretch>
            <a:fillRect/>
          </a:stretch>
        </p:blipFill>
        <p:spPr bwMode="auto">
          <a:xfrm>
            <a:off x="34925" y="-26988"/>
            <a:ext cx="9144000" cy="6859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1514" name="Text Box 7"/>
          <p:cNvSpPr txBox="1">
            <a:spLocks noChangeArrowheads="1"/>
          </p:cNvSpPr>
          <p:nvPr/>
        </p:nvSpPr>
        <p:spPr bwMode="auto">
          <a:xfrm>
            <a:off x="3779838" y="6308725"/>
            <a:ext cx="5035550" cy="5365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1500" i="0">
                <a:solidFill>
                  <a:schemeClr val="tx1"/>
                </a:solidFill>
                <a:ea typeface="굴림" pitchFamily="50" charset="-127"/>
              </a:rPr>
              <a:t>Changing roles of Antarctic sea ice in global changes</a:t>
            </a:r>
          </a:p>
          <a:p>
            <a:pPr>
              <a:lnSpc>
                <a:spcPct val="70000"/>
              </a:lnSpc>
            </a:pPr>
            <a:r>
              <a:rPr lang="en-US" altLang="ko-KR" sz="1500" i="0">
                <a:ea typeface="굴림" pitchFamily="50" charset="-127"/>
              </a:rPr>
              <a:t>Amundsen sea (abt. 20 days)</a:t>
            </a:r>
            <a:r>
              <a:rPr lang="en-US" altLang="ko-KR" sz="1500" i="0">
                <a:ea typeface="굴림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232461" name="Line 13"/>
          <p:cNvSpPr>
            <a:spLocks noChangeShapeType="1"/>
          </p:cNvSpPr>
          <p:nvPr/>
        </p:nvSpPr>
        <p:spPr bwMode="auto">
          <a:xfrm flipH="1" flipV="1">
            <a:off x="3851275" y="6165850"/>
            <a:ext cx="287338" cy="2159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" name="Line 13"/>
          <p:cNvSpPr>
            <a:spLocks noChangeShapeType="1"/>
          </p:cNvSpPr>
          <p:nvPr/>
        </p:nvSpPr>
        <p:spPr bwMode="auto">
          <a:xfrm>
            <a:off x="4140200" y="5949950"/>
            <a:ext cx="217488" cy="2159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Line 13"/>
          <p:cNvSpPr>
            <a:spLocks noChangeShapeType="1"/>
          </p:cNvSpPr>
          <p:nvPr/>
        </p:nvSpPr>
        <p:spPr bwMode="auto">
          <a:xfrm>
            <a:off x="3781425" y="4149725"/>
            <a:ext cx="935038" cy="1871663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H="1">
            <a:off x="5003800" y="4941888"/>
            <a:ext cx="793750" cy="1223962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142844" y="131743"/>
            <a:ext cx="4824412" cy="582613"/>
            <a:chOff x="204" y="0"/>
            <a:chExt cx="3039" cy="367"/>
          </a:xfrm>
        </p:grpSpPr>
        <p:grpSp>
          <p:nvGrpSpPr>
            <p:cNvPr id="8" name="Group 25"/>
            <p:cNvGrpSpPr>
              <a:grpSpLocks/>
            </p:cNvGrpSpPr>
            <p:nvPr/>
          </p:nvGrpSpPr>
          <p:grpSpPr bwMode="auto">
            <a:xfrm>
              <a:off x="204" y="0"/>
              <a:ext cx="2812" cy="367"/>
              <a:chOff x="1342" y="815"/>
              <a:chExt cx="3034" cy="360"/>
            </a:xfrm>
          </p:grpSpPr>
          <p:sp>
            <p:nvSpPr>
              <p:cNvPr id="21530" name="AutoShape 26"/>
              <p:cNvSpPr>
                <a:spLocks noChangeArrowheads="1"/>
              </p:cNvSpPr>
              <p:nvPr/>
            </p:nvSpPr>
            <p:spPr bwMode="auto">
              <a:xfrm>
                <a:off x="1342" y="815"/>
                <a:ext cx="3034" cy="36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AC7302"/>
                  </a:gs>
                  <a:gs pos="100000">
                    <a:srgbClr val="FFDF83"/>
                  </a:gs>
                </a:gsLst>
                <a:lin ang="5400000" scaled="1"/>
              </a:gradFill>
              <a:ln w="3175" algn="ctr">
                <a:solidFill>
                  <a:srgbClr val="6F6F6F"/>
                </a:solidFill>
                <a:round/>
                <a:headEnd/>
                <a:tailEnd/>
              </a:ln>
              <a:effectLst>
                <a:outerShdw dist="40161" dir="4293903" algn="ctr" rotWithShape="0">
                  <a:schemeClr val="tx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</a:pPr>
                <a:endParaRPr lang="ko-KR" altLang="en-US" sz="1800" b="0" i="0">
                  <a:solidFill>
                    <a:schemeClr val="tx1"/>
                  </a:solidFill>
                  <a:latin typeface="굴림" pitchFamily="50" charset="-127"/>
                  <a:ea typeface="HY헤드라인M" pitchFamily="18" charset="-127"/>
                </a:endParaRPr>
              </a:p>
            </p:txBody>
          </p:sp>
          <p:sp>
            <p:nvSpPr>
              <p:cNvPr id="21531" name="AutoShape 27"/>
              <p:cNvSpPr>
                <a:spLocks noChangeArrowheads="1"/>
              </p:cNvSpPr>
              <p:nvPr/>
            </p:nvSpPr>
            <p:spPr bwMode="auto">
              <a:xfrm>
                <a:off x="1433" y="823"/>
                <a:ext cx="2815" cy="1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78999"/>
                    </a:schemeClr>
                  </a:gs>
                  <a:gs pos="100000">
                    <a:schemeClr val="bg1">
                      <a:gamma/>
                      <a:shade val="94118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532" name="Rectangle 28"/>
            <p:cNvSpPr>
              <a:spLocks noChangeArrowheads="1"/>
            </p:cNvSpPr>
            <p:nvPr/>
          </p:nvSpPr>
          <p:spPr bwMode="auto">
            <a:xfrm>
              <a:off x="388" y="34"/>
              <a:ext cx="2855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l"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2400" i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Major Research Field(draft)</a:t>
              </a:r>
              <a:endParaRPr lang="en-US" altLang="ko-K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535" name="Text Box 7"/>
          <p:cNvSpPr txBox="1">
            <a:spLocks noChangeArrowheads="1"/>
          </p:cNvSpPr>
          <p:nvPr/>
        </p:nvSpPr>
        <p:spPr bwMode="auto">
          <a:xfrm>
            <a:off x="4519613" y="2852738"/>
            <a:ext cx="3406775" cy="5365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1500" i="0">
                <a:solidFill>
                  <a:schemeClr val="tx1"/>
                </a:solidFill>
                <a:ea typeface="굴림" pitchFamily="50" charset="-127"/>
              </a:rPr>
              <a:t>Antarctic marine ecosystem survey</a:t>
            </a:r>
          </a:p>
          <a:p>
            <a:pPr>
              <a:lnSpc>
                <a:spcPct val="70000"/>
              </a:lnSpc>
            </a:pPr>
            <a:r>
              <a:rPr lang="en-US" altLang="ko-KR" sz="1500" i="0">
                <a:ea typeface="굴림" pitchFamily="50" charset="-127"/>
              </a:rPr>
              <a:t>Shetland islands (abt. 20 days)</a:t>
            </a:r>
            <a:r>
              <a:rPr lang="en-US" altLang="ko-KR" sz="1500" i="0">
                <a:ea typeface="굴림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2555875" y="692150"/>
            <a:ext cx="503238" cy="6477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 flipH="1">
            <a:off x="4787900" y="3357563"/>
            <a:ext cx="1008063" cy="2592387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triangle" w="med" len="med"/>
          </a:ln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1545" name="Freeform 41"/>
          <p:cNvSpPr>
            <a:spLocks/>
          </p:cNvSpPr>
          <p:nvPr/>
        </p:nvSpPr>
        <p:spPr bwMode="auto">
          <a:xfrm>
            <a:off x="1042988" y="2060575"/>
            <a:ext cx="1081087" cy="3168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81" y="1996"/>
              </a:cxn>
              <a:cxn ang="0">
                <a:pos x="635" y="1951"/>
              </a:cxn>
            </a:cxnLst>
            <a:rect l="0" t="0" r="r" b="b"/>
            <a:pathLst>
              <a:path w="681" h="1996">
                <a:moveTo>
                  <a:pt x="0" y="0"/>
                </a:moveTo>
                <a:cubicBezTo>
                  <a:pt x="287" y="835"/>
                  <a:pt x="575" y="1671"/>
                  <a:pt x="681" y="1996"/>
                </a:cubicBezTo>
                <a:lnTo>
                  <a:pt x="635" y="1951"/>
                </a:ln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21546" name="Freeform 42"/>
          <p:cNvSpPr>
            <a:spLocks/>
          </p:cNvSpPr>
          <p:nvPr/>
        </p:nvSpPr>
        <p:spPr bwMode="auto">
          <a:xfrm>
            <a:off x="879475" y="1974850"/>
            <a:ext cx="1836738" cy="3186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" y="5"/>
              </a:cxn>
              <a:cxn ang="0">
                <a:pos x="22" y="21"/>
              </a:cxn>
              <a:cxn ang="0">
                <a:pos x="76" y="69"/>
              </a:cxn>
              <a:cxn ang="0">
                <a:pos x="232" y="150"/>
              </a:cxn>
              <a:cxn ang="0">
                <a:pos x="345" y="247"/>
              </a:cxn>
              <a:cxn ang="0">
                <a:pos x="463" y="344"/>
              </a:cxn>
              <a:cxn ang="0">
                <a:pos x="517" y="382"/>
              </a:cxn>
              <a:cxn ang="0">
                <a:pos x="609" y="409"/>
              </a:cxn>
              <a:cxn ang="0">
                <a:pos x="657" y="441"/>
              </a:cxn>
              <a:cxn ang="0">
                <a:pos x="765" y="500"/>
              </a:cxn>
              <a:cxn ang="0">
                <a:pos x="975" y="640"/>
              </a:cxn>
              <a:cxn ang="0">
                <a:pos x="986" y="656"/>
              </a:cxn>
              <a:cxn ang="0">
                <a:pos x="1056" y="737"/>
              </a:cxn>
              <a:cxn ang="0">
                <a:pos x="1099" y="818"/>
              </a:cxn>
              <a:cxn ang="0">
                <a:pos x="1120" y="888"/>
              </a:cxn>
              <a:cxn ang="0">
                <a:pos x="1147" y="1012"/>
              </a:cxn>
              <a:cxn ang="0">
                <a:pos x="1152" y="1259"/>
              </a:cxn>
              <a:cxn ang="0">
                <a:pos x="1066" y="1658"/>
              </a:cxn>
              <a:cxn ang="0">
                <a:pos x="1023" y="1722"/>
              </a:cxn>
              <a:cxn ang="0">
                <a:pos x="1007" y="1754"/>
              </a:cxn>
              <a:cxn ang="0">
                <a:pos x="932" y="1835"/>
              </a:cxn>
              <a:cxn ang="0">
                <a:pos x="883" y="1884"/>
              </a:cxn>
              <a:cxn ang="0">
                <a:pos x="851" y="1905"/>
              </a:cxn>
              <a:cxn ang="0">
                <a:pos x="808" y="1948"/>
              </a:cxn>
              <a:cxn ang="0">
                <a:pos x="781" y="2007"/>
              </a:cxn>
            </a:cxnLst>
            <a:rect l="0" t="0" r="r" b="b"/>
            <a:pathLst>
              <a:path w="1157" h="2007">
                <a:moveTo>
                  <a:pt x="0" y="0"/>
                </a:moveTo>
                <a:cubicBezTo>
                  <a:pt x="6" y="2"/>
                  <a:pt x="13" y="1"/>
                  <a:pt x="17" y="5"/>
                </a:cubicBezTo>
                <a:cubicBezTo>
                  <a:pt x="21" y="9"/>
                  <a:pt x="19" y="17"/>
                  <a:pt x="22" y="21"/>
                </a:cubicBezTo>
                <a:cubicBezTo>
                  <a:pt x="37" y="40"/>
                  <a:pt x="59" y="52"/>
                  <a:pt x="76" y="69"/>
                </a:cubicBezTo>
                <a:cubicBezTo>
                  <a:pt x="119" y="111"/>
                  <a:pt x="174" y="137"/>
                  <a:pt x="232" y="150"/>
                </a:cubicBezTo>
                <a:cubicBezTo>
                  <a:pt x="267" y="186"/>
                  <a:pt x="307" y="214"/>
                  <a:pt x="345" y="247"/>
                </a:cubicBezTo>
                <a:cubicBezTo>
                  <a:pt x="382" y="279"/>
                  <a:pt x="414" y="329"/>
                  <a:pt x="463" y="344"/>
                </a:cubicBezTo>
                <a:cubicBezTo>
                  <a:pt x="481" y="356"/>
                  <a:pt x="496" y="377"/>
                  <a:pt x="517" y="382"/>
                </a:cubicBezTo>
                <a:cubicBezTo>
                  <a:pt x="548" y="389"/>
                  <a:pt x="579" y="398"/>
                  <a:pt x="609" y="409"/>
                </a:cubicBezTo>
                <a:cubicBezTo>
                  <a:pt x="625" y="425"/>
                  <a:pt x="636" y="434"/>
                  <a:pt x="657" y="441"/>
                </a:cubicBezTo>
                <a:cubicBezTo>
                  <a:pt x="688" y="465"/>
                  <a:pt x="727" y="488"/>
                  <a:pt x="765" y="500"/>
                </a:cubicBezTo>
                <a:cubicBezTo>
                  <a:pt x="834" y="548"/>
                  <a:pt x="907" y="590"/>
                  <a:pt x="975" y="640"/>
                </a:cubicBezTo>
                <a:cubicBezTo>
                  <a:pt x="980" y="644"/>
                  <a:pt x="982" y="651"/>
                  <a:pt x="986" y="656"/>
                </a:cubicBezTo>
                <a:cubicBezTo>
                  <a:pt x="1008" y="683"/>
                  <a:pt x="1038" y="707"/>
                  <a:pt x="1056" y="737"/>
                </a:cubicBezTo>
                <a:cubicBezTo>
                  <a:pt x="1072" y="763"/>
                  <a:pt x="1082" y="793"/>
                  <a:pt x="1099" y="818"/>
                </a:cubicBezTo>
                <a:cubicBezTo>
                  <a:pt x="1104" y="844"/>
                  <a:pt x="1110" y="863"/>
                  <a:pt x="1120" y="888"/>
                </a:cubicBezTo>
                <a:cubicBezTo>
                  <a:pt x="1127" y="929"/>
                  <a:pt x="1135" y="972"/>
                  <a:pt x="1147" y="1012"/>
                </a:cubicBezTo>
                <a:cubicBezTo>
                  <a:pt x="1156" y="1105"/>
                  <a:pt x="1155" y="1151"/>
                  <a:pt x="1152" y="1259"/>
                </a:cubicBezTo>
                <a:cubicBezTo>
                  <a:pt x="1146" y="1439"/>
                  <a:pt x="1157" y="1517"/>
                  <a:pt x="1066" y="1658"/>
                </a:cubicBezTo>
                <a:cubicBezTo>
                  <a:pt x="1058" y="1682"/>
                  <a:pt x="1037" y="1700"/>
                  <a:pt x="1023" y="1722"/>
                </a:cubicBezTo>
                <a:cubicBezTo>
                  <a:pt x="1016" y="1732"/>
                  <a:pt x="1014" y="1744"/>
                  <a:pt x="1007" y="1754"/>
                </a:cubicBezTo>
                <a:cubicBezTo>
                  <a:pt x="987" y="1784"/>
                  <a:pt x="958" y="1812"/>
                  <a:pt x="932" y="1835"/>
                </a:cubicBezTo>
                <a:cubicBezTo>
                  <a:pt x="915" y="1850"/>
                  <a:pt x="901" y="1870"/>
                  <a:pt x="883" y="1884"/>
                </a:cubicBezTo>
                <a:cubicBezTo>
                  <a:pt x="873" y="1892"/>
                  <a:pt x="851" y="1905"/>
                  <a:pt x="851" y="1905"/>
                </a:cubicBezTo>
                <a:cubicBezTo>
                  <a:pt x="838" y="1923"/>
                  <a:pt x="826" y="1935"/>
                  <a:pt x="808" y="1948"/>
                </a:cubicBezTo>
                <a:cubicBezTo>
                  <a:pt x="801" y="1969"/>
                  <a:pt x="798" y="1992"/>
                  <a:pt x="781" y="2007"/>
                </a:cubicBez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21547" name="Freeform 43"/>
          <p:cNvSpPr>
            <a:spLocks/>
          </p:cNvSpPr>
          <p:nvPr/>
        </p:nvSpPr>
        <p:spPr bwMode="auto">
          <a:xfrm>
            <a:off x="971550" y="1916113"/>
            <a:ext cx="1152525" cy="32416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6" y="2042"/>
              </a:cxn>
            </a:cxnLst>
            <a:rect l="0" t="0" r="r" b="b"/>
            <a:pathLst>
              <a:path w="726" h="2042">
                <a:moveTo>
                  <a:pt x="0" y="0"/>
                </a:moveTo>
                <a:cubicBezTo>
                  <a:pt x="302" y="851"/>
                  <a:pt x="605" y="1702"/>
                  <a:pt x="726" y="2042"/>
                </a:cubicBez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21553" name="Freeform 49"/>
          <p:cNvSpPr>
            <a:spLocks/>
          </p:cNvSpPr>
          <p:nvPr/>
        </p:nvSpPr>
        <p:spPr bwMode="auto">
          <a:xfrm>
            <a:off x="1739900" y="1844675"/>
            <a:ext cx="528638" cy="2927350"/>
          </a:xfrm>
          <a:custGeom>
            <a:avLst/>
            <a:gdLst/>
            <a:ahLst/>
            <a:cxnLst>
              <a:cxn ang="0">
                <a:pos x="333" y="0"/>
              </a:cxn>
              <a:cxn ang="0">
                <a:pos x="106" y="499"/>
              </a:cxn>
              <a:cxn ang="0">
                <a:pos x="15" y="1043"/>
              </a:cxn>
              <a:cxn ang="0">
                <a:pos x="15" y="1497"/>
              </a:cxn>
              <a:cxn ang="0">
                <a:pos x="60" y="1814"/>
              </a:cxn>
              <a:cxn ang="0">
                <a:pos x="151" y="1678"/>
              </a:cxn>
            </a:cxnLst>
            <a:rect l="0" t="0" r="r" b="b"/>
            <a:pathLst>
              <a:path w="333" h="1844">
                <a:moveTo>
                  <a:pt x="333" y="0"/>
                </a:moveTo>
                <a:cubicBezTo>
                  <a:pt x="246" y="162"/>
                  <a:pt x="159" y="325"/>
                  <a:pt x="106" y="499"/>
                </a:cubicBezTo>
                <a:cubicBezTo>
                  <a:pt x="53" y="673"/>
                  <a:pt x="30" y="877"/>
                  <a:pt x="15" y="1043"/>
                </a:cubicBezTo>
                <a:cubicBezTo>
                  <a:pt x="0" y="1209"/>
                  <a:pt x="8" y="1369"/>
                  <a:pt x="15" y="1497"/>
                </a:cubicBezTo>
                <a:cubicBezTo>
                  <a:pt x="22" y="1625"/>
                  <a:pt x="37" y="1784"/>
                  <a:pt x="60" y="1814"/>
                </a:cubicBezTo>
                <a:cubicBezTo>
                  <a:pt x="83" y="1844"/>
                  <a:pt x="91" y="1678"/>
                  <a:pt x="151" y="1678"/>
                </a:cubicBez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21554" name="Freeform 50"/>
          <p:cNvSpPr>
            <a:spLocks/>
          </p:cNvSpPr>
          <p:nvPr/>
        </p:nvSpPr>
        <p:spPr bwMode="auto">
          <a:xfrm>
            <a:off x="1247775" y="1989138"/>
            <a:ext cx="2460625" cy="4248150"/>
          </a:xfrm>
          <a:custGeom>
            <a:avLst/>
            <a:gdLst/>
            <a:ahLst/>
            <a:cxnLst>
              <a:cxn ang="0">
                <a:pos x="416" y="0"/>
              </a:cxn>
              <a:cxn ang="0">
                <a:pos x="189" y="1179"/>
              </a:cxn>
              <a:cxn ang="0">
                <a:pos x="1550" y="2676"/>
              </a:cxn>
            </a:cxnLst>
            <a:rect l="0" t="0" r="r" b="b"/>
            <a:pathLst>
              <a:path w="1550" h="2676">
                <a:moveTo>
                  <a:pt x="416" y="0"/>
                </a:moveTo>
                <a:cubicBezTo>
                  <a:pt x="208" y="366"/>
                  <a:pt x="0" y="733"/>
                  <a:pt x="189" y="1179"/>
                </a:cubicBezTo>
                <a:cubicBezTo>
                  <a:pt x="378" y="1625"/>
                  <a:pt x="1149" y="2449"/>
                  <a:pt x="1550" y="2676"/>
                </a:cubicBez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21555" name="Freeform 51"/>
          <p:cNvSpPr>
            <a:spLocks/>
          </p:cNvSpPr>
          <p:nvPr/>
        </p:nvSpPr>
        <p:spPr bwMode="auto">
          <a:xfrm>
            <a:off x="971550" y="1773238"/>
            <a:ext cx="3744913" cy="424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07" y="1270"/>
              </a:cxn>
              <a:cxn ang="0">
                <a:pos x="726" y="2177"/>
              </a:cxn>
              <a:cxn ang="0">
                <a:pos x="2359" y="2676"/>
              </a:cxn>
            </a:cxnLst>
            <a:rect l="0" t="0" r="r" b="b"/>
            <a:pathLst>
              <a:path w="2359" h="2676">
                <a:moveTo>
                  <a:pt x="0" y="0"/>
                </a:moveTo>
                <a:cubicBezTo>
                  <a:pt x="393" y="453"/>
                  <a:pt x="786" y="907"/>
                  <a:pt x="907" y="1270"/>
                </a:cubicBezTo>
                <a:cubicBezTo>
                  <a:pt x="1028" y="1633"/>
                  <a:pt x="484" y="1943"/>
                  <a:pt x="726" y="2177"/>
                </a:cubicBezTo>
                <a:cubicBezTo>
                  <a:pt x="968" y="2411"/>
                  <a:pt x="1996" y="2608"/>
                  <a:pt x="2359" y="2676"/>
                </a:cubicBez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21557" name="Freeform 53"/>
          <p:cNvSpPr>
            <a:spLocks/>
          </p:cNvSpPr>
          <p:nvPr/>
        </p:nvSpPr>
        <p:spPr bwMode="auto">
          <a:xfrm>
            <a:off x="971550" y="1773238"/>
            <a:ext cx="3744913" cy="4248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07" y="1270"/>
              </a:cxn>
              <a:cxn ang="0">
                <a:pos x="726" y="2177"/>
              </a:cxn>
              <a:cxn ang="0">
                <a:pos x="2359" y="2676"/>
              </a:cxn>
            </a:cxnLst>
            <a:rect l="0" t="0" r="r" b="b"/>
            <a:pathLst>
              <a:path w="2359" h="2676">
                <a:moveTo>
                  <a:pt x="0" y="0"/>
                </a:moveTo>
                <a:cubicBezTo>
                  <a:pt x="393" y="453"/>
                  <a:pt x="786" y="907"/>
                  <a:pt x="907" y="1270"/>
                </a:cubicBezTo>
                <a:cubicBezTo>
                  <a:pt x="1028" y="1633"/>
                  <a:pt x="484" y="1943"/>
                  <a:pt x="726" y="2177"/>
                </a:cubicBezTo>
                <a:cubicBezTo>
                  <a:pt x="968" y="2411"/>
                  <a:pt x="1996" y="2608"/>
                  <a:pt x="2359" y="2676"/>
                </a:cubicBezTo>
              </a:path>
            </a:pathLst>
          </a:custGeom>
          <a:noFill/>
          <a:ln w="31750" cap="flat" cmpd="sng">
            <a:solidFill>
              <a:srgbClr val="FF9900"/>
            </a:solidFill>
            <a:prstDash val="sysDot"/>
            <a:round/>
            <a:headEnd/>
            <a:tailEnd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21564" name="Freeform 60"/>
          <p:cNvSpPr>
            <a:spLocks/>
          </p:cNvSpPr>
          <p:nvPr/>
        </p:nvSpPr>
        <p:spPr bwMode="auto">
          <a:xfrm>
            <a:off x="1042988" y="620713"/>
            <a:ext cx="2016125" cy="1152525"/>
          </a:xfrm>
          <a:custGeom>
            <a:avLst/>
            <a:gdLst/>
            <a:ahLst/>
            <a:cxnLst>
              <a:cxn ang="0">
                <a:pos x="0" y="726"/>
              </a:cxn>
              <a:cxn ang="0">
                <a:pos x="908" y="408"/>
              </a:cxn>
              <a:cxn ang="0">
                <a:pos x="1270" y="0"/>
              </a:cxn>
            </a:cxnLst>
            <a:rect l="0" t="0" r="r" b="b"/>
            <a:pathLst>
              <a:path w="1270" h="726">
                <a:moveTo>
                  <a:pt x="0" y="726"/>
                </a:moveTo>
                <a:lnTo>
                  <a:pt x="908" y="408"/>
                </a:lnTo>
                <a:lnTo>
                  <a:pt x="1270" y="0"/>
                </a:lnTo>
              </a:path>
            </a:pathLst>
          </a:cu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21563" name="Freeform 59"/>
          <p:cNvSpPr>
            <a:spLocks/>
          </p:cNvSpPr>
          <p:nvPr/>
        </p:nvSpPr>
        <p:spPr bwMode="auto">
          <a:xfrm>
            <a:off x="1042988" y="692150"/>
            <a:ext cx="1944687" cy="1008063"/>
          </a:xfrm>
          <a:custGeom>
            <a:avLst/>
            <a:gdLst/>
            <a:ahLst/>
            <a:cxnLst>
              <a:cxn ang="0">
                <a:pos x="0" y="635"/>
              </a:cxn>
              <a:cxn ang="0">
                <a:pos x="862" y="318"/>
              </a:cxn>
              <a:cxn ang="0">
                <a:pos x="1225" y="0"/>
              </a:cxn>
            </a:cxnLst>
            <a:rect l="0" t="0" r="r" b="b"/>
            <a:pathLst>
              <a:path w="1225" h="635">
                <a:moveTo>
                  <a:pt x="0" y="635"/>
                </a:moveTo>
                <a:lnTo>
                  <a:pt x="862" y="318"/>
                </a:lnTo>
                <a:lnTo>
                  <a:pt x="1225" y="0"/>
                </a:lnTo>
              </a:path>
            </a:pathLst>
          </a:custGeom>
          <a:noFill/>
          <a:ln w="31750" cap="flat" cmpd="sng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21566" name="Text Box 7"/>
          <p:cNvSpPr txBox="1">
            <a:spLocks noChangeArrowheads="1"/>
          </p:cNvSpPr>
          <p:nvPr/>
        </p:nvSpPr>
        <p:spPr bwMode="auto">
          <a:xfrm>
            <a:off x="323850" y="2205038"/>
            <a:ext cx="4319588" cy="2619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1500" i="0">
                <a:solidFill>
                  <a:schemeClr val="tx1"/>
                </a:solidFill>
                <a:ea typeface="굴림" pitchFamily="50" charset="-127"/>
              </a:rPr>
              <a:t>Pacific meridional transect program</a:t>
            </a:r>
            <a:endParaRPr lang="en-US" altLang="ko-KR" sz="1500" i="0">
              <a:solidFill>
                <a:schemeClr val="tx1"/>
              </a:solidFill>
              <a:ea typeface="굴림" pitchFamily="50" charset="-127"/>
              <a:cs typeface="Arial" pitchFamily="34" charset="0"/>
            </a:endParaRPr>
          </a:p>
        </p:txBody>
      </p:sp>
      <p:sp>
        <p:nvSpPr>
          <p:cNvPr id="21538" name="Text Box 7"/>
          <p:cNvSpPr txBox="1">
            <a:spLocks noChangeArrowheads="1"/>
          </p:cNvSpPr>
          <p:nvPr/>
        </p:nvSpPr>
        <p:spPr bwMode="auto">
          <a:xfrm>
            <a:off x="588963" y="1341438"/>
            <a:ext cx="3508375" cy="5365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1500" i="0" dirty="0">
                <a:solidFill>
                  <a:schemeClr val="tx1"/>
                </a:solidFill>
                <a:ea typeface="굴림" pitchFamily="50" charset="-127"/>
              </a:rPr>
              <a:t>Monitoring in the Arctic ocean</a:t>
            </a:r>
          </a:p>
          <a:p>
            <a:pPr>
              <a:lnSpc>
                <a:spcPct val="70000"/>
              </a:lnSpc>
            </a:pPr>
            <a:r>
              <a:rPr lang="en-US" altLang="ko-KR" sz="1500" i="0" dirty="0">
                <a:ea typeface="굴림" pitchFamily="50" charset="-127"/>
              </a:rPr>
              <a:t>Bering sea, Arctic sea (abt. 40 days)</a:t>
            </a:r>
            <a:r>
              <a:rPr lang="en-US" altLang="ko-KR" sz="1500" i="0" dirty="0">
                <a:solidFill>
                  <a:schemeClr val="bg1"/>
                </a:solidFill>
                <a:ea typeface="굴림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21524" name="Text Box 7"/>
          <p:cNvSpPr txBox="1">
            <a:spLocks noChangeArrowheads="1"/>
          </p:cNvSpPr>
          <p:nvPr/>
        </p:nvSpPr>
        <p:spPr bwMode="auto">
          <a:xfrm>
            <a:off x="563563" y="5157788"/>
            <a:ext cx="4216400" cy="81121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1500" i="0">
                <a:solidFill>
                  <a:schemeClr val="tx1"/>
                </a:solidFill>
                <a:ea typeface="굴림" pitchFamily="50" charset="-127"/>
              </a:rPr>
              <a:t>Greenhouse gas control,</a:t>
            </a:r>
          </a:p>
          <a:p>
            <a:pPr>
              <a:lnSpc>
                <a:spcPct val="70000"/>
              </a:lnSpc>
            </a:pPr>
            <a:r>
              <a:rPr lang="en-US" altLang="ko-KR" sz="1500" i="0">
                <a:solidFill>
                  <a:schemeClr val="tx1"/>
                </a:solidFill>
                <a:ea typeface="굴림" pitchFamily="50" charset="-127"/>
              </a:rPr>
              <a:t>Antarctic bathymetry &amp; sea-bottom mapping</a:t>
            </a:r>
          </a:p>
          <a:p>
            <a:pPr>
              <a:lnSpc>
                <a:spcPct val="70000"/>
              </a:lnSpc>
            </a:pPr>
            <a:r>
              <a:rPr lang="en-US" altLang="ko-KR" sz="1500" i="0">
                <a:ea typeface="굴림" pitchFamily="50" charset="-127"/>
              </a:rPr>
              <a:t>Bellingshousen sea (abt. 20 days)</a:t>
            </a:r>
            <a:r>
              <a:rPr lang="en-US" altLang="ko-KR" sz="1500" i="0">
                <a:ea typeface="굴림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21533" name="Text Box 7"/>
          <p:cNvSpPr txBox="1">
            <a:spLocks noChangeArrowheads="1"/>
          </p:cNvSpPr>
          <p:nvPr/>
        </p:nvSpPr>
        <p:spPr bwMode="auto">
          <a:xfrm>
            <a:off x="736600" y="3644900"/>
            <a:ext cx="4667250" cy="5365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1500" i="0">
                <a:solidFill>
                  <a:schemeClr val="tx1"/>
                </a:solidFill>
                <a:ea typeface="굴림" pitchFamily="50" charset="-127"/>
              </a:rPr>
              <a:t>Multidisciplinart survey on pacific-Antarctic ridge</a:t>
            </a:r>
          </a:p>
          <a:p>
            <a:pPr>
              <a:lnSpc>
                <a:spcPct val="70000"/>
              </a:lnSpc>
            </a:pPr>
            <a:r>
              <a:rPr lang="en-US" altLang="ko-KR" sz="1500" i="0">
                <a:ea typeface="굴림" pitchFamily="50" charset="-127"/>
              </a:rPr>
              <a:t>Bransfield strait (abt. 20 days)</a:t>
            </a:r>
            <a:r>
              <a:rPr lang="en-US" altLang="ko-KR" sz="1500" i="0">
                <a:ea typeface="굴림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21526" name="Text Box 7"/>
          <p:cNvSpPr txBox="1">
            <a:spLocks noChangeArrowheads="1"/>
          </p:cNvSpPr>
          <p:nvPr/>
        </p:nvSpPr>
        <p:spPr bwMode="auto">
          <a:xfrm>
            <a:off x="3716338" y="4437063"/>
            <a:ext cx="5081587" cy="5365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1500" i="0">
                <a:solidFill>
                  <a:schemeClr val="tx1"/>
                </a:solidFill>
                <a:ea typeface="굴림" pitchFamily="50" charset="-127"/>
              </a:rPr>
              <a:t>Environmental changes of Antarctic penn. Ice shelves</a:t>
            </a:r>
          </a:p>
          <a:p>
            <a:pPr>
              <a:lnSpc>
                <a:spcPct val="70000"/>
              </a:lnSpc>
            </a:pPr>
            <a:r>
              <a:rPr lang="en-US" altLang="ko-KR" sz="1500" i="0">
                <a:ea typeface="굴림" pitchFamily="50" charset="-127"/>
              </a:rPr>
              <a:t>Weddell sea (abt. 20 days)</a:t>
            </a:r>
            <a:r>
              <a:rPr lang="en-US" altLang="ko-KR" sz="1500" i="0">
                <a:ea typeface="굴림" pitchFamily="50" charset="-127"/>
                <a:cs typeface="Arial" pitchFamily="34" charset="0"/>
              </a:rPr>
              <a:t> </a:t>
            </a:r>
          </a:p>
        </p:txBody>
      </p:sp>
      <p:sp>
        <p:nvSpPr>
          <p:cNvPr id="21567" name="Text Box 63"/>
          <p:cNvSpPr txBox="1">
            <a:spLocks noChangeArrowheads="1"/>
          </p:cNvSpPr>
          <p:nvPr/>
        </p:nvSpPr>
        <p:spPr bwMode="auto">
          <a:xfrm>
            <a:off x="6508750" y="0"/>
            <a:ext cx="2598738" cy="490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ko-KR" sz="1900" dirty="0">
                <a:solidFill>
                  <a:srgbClr val="FF9900"/>
                </a:solidFill>
                <a:latin typeface="Monotype Corsiva" pitchFamily="66" charset="0"/>
                <a:cs typeface="Arial" pitchFamily="34" charset="0"/>
              </a:rPr>
              <a:t>“in each area international </a:t>
            </a:r>
          </a:p>
          <a:p>
            <a:pPr>
              <a:lnSpc>
                <a:spcPct val="60000"/>
              </a:lnSpc>
            </a:pPr>
            <a:r>
              <a:rPr lang="en-US" altLang="ko-KR" sz="1900" dirty="0">
                <a:solidFill>
                  <a:srgbClr val="FF9900"/>
                </a:solidFill>
                <a:latin typeface="Monotype Corsiva" pitchFamily="66" charset="0"/>
                <a:cs typeface="Arial" pitchFamily="34" charset="0"/>
              </a:rPr>
              <a:t>cooperation is actively sought”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99" name="Picture 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475" y="908050"/>
            <a:ext cx="5724525" cy="5689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95234" name="Freeform 2"/>
          <p:cNvSpPr>
            <a:spLocks/>
          </p:cNvSpPr>
          <p:nvPr/>
        </p:nvSpPr>
        <p:spPr bwMode="auto">
          <a:xfrm>
            <a:off x="5148263" y="6183313"/>
            <a:ext cx="863600" cy="142875"/>
          </a:xfrm>
          <a:custGeom>
            <a:avLst/>
            <a:gdLst/>
            <a:ahLst/>
            <a:cxnLst>
              <a:cxn ang="0">
                <a:pos x="544" y="0"/>
              </a:cxn>
              <a:cxn ang="0">
                <a:pos x="0" y="90"/>
              </a:cxn>
            </a:cxnLst>
            <a:rect l="0" t="0" r="r" b="b"/>
            <a:pathLst>
              <a:path w="544" h="90">
                <a:moveTo>
                  <a:pt x="544" y="0"/>
                </a:moveTo>
                <a:cubicBezTo>
                  <a:pt x="328" y="41"/>
                  <a:pt x="113" y="83"/>
                  <a:pt x="0" y="90"/>
                </a:cubicBez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pic>
        <p:nvPicPr>
          <p:cNvPr id="95239" name="Picture 50" descr="그림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113" y="879475"/>
            <a:ext cx="3290887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100" name="AutoShape 44"/>
          <p:cNvSpPr>
            <a:spLocks noChangeArrowheads="1"/>
          </p:cNvSpPr>
          <p:nvPr/>
        </p:nvSpPr>
        <p:spPr bwMode="auto">
          <a:xfrm>
            <a:off x="160338" y="1295400"/>
            <a:ext cx="3246437" cy="420688"/>
          </a:xfrm>
          <a:prstGeom prst="roundRect">
            <a:avLst>
              <a:gd name="adj" fmla="val 4380"/>
            </a:avLst>
          </a:prstGeom>
          <a:gradFill rotWithShape="1">
            <a:gsLst>
              <a:gs pos="0">
                <a:srgbClr val="EBEFFB"/>
              </a:gs>
              <a:gs pos="100000">
                <a:srgbClr val="FFFFFF"/>
              </a:gs>
            </a:gsLst>
            <a:lin ang="5400000" scaled="1"/>
          </a:gradFill>
          <a:ln w="25400">
            <a:solidFill>
              <a:srgbClr val="996600"/>
            </a:solidFill>
            <a:round/>
            <a:headEnd/>
            <a:tailEnd/>
          </a:ln>
          <a:effectLst>
            <a:outerShdw algn="ctr" rotWithShape="0">
              <a:schemeClr val="bg2"/>
            </a:outerShdw>
          </a:effectLst>
        </p:spPr>
        <p:txBody>
          <a:bodyPr wrap="none" anchor="ctr"/>
          <a:lstStyle/>
          <a:p>
            <a:pPr algn="l">
              <a:lnSpc>
                <a:spcPct val="70000"/>
              </a:lnSpc>
              <a:spcBef>
                <a:spcPct val="20000"/>
              </a:spcBef>
              <a:buSzPct val="80000"/>
            </a:pPr>
            <a:r>
              <a:rPr lang="en-US" altLang="ko-KR" sz="1400" i="0">
                <a:solidFill>
                  <a:schemeClr val="tx1"/>
                </a:solidFill>
                <a:ea typeface="HY헤드라인M" pitchFamily="18" charset="-127"/>
              </a:rPr>
              <a:t>conduct Ice trial &amp; assist site survey</a:t>
            </a:r>
          </a:p>
        </p:txBody>
      </p:sp>
      <p:sp>
        <p:nvSpPr>
          <p:cNvPr id="45103" name="Rectangle 47"/>
          <p:cNvSpPr>
            <a:spLocks noChangeArrowheads="1"/>
          </p:cNvSpPr>
          <p:nvPr/>
        </p:nvSpPr>
        <p:spPr bwMode="auto">
          <a:xfrm>
            <a:off x="166688" y="936625"/>
            <a:ext cx="3101975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marL="179388" indent="-179388" algn="l">
              <a:lnSpc>
                <a:spcPct val="100000"/>
              </a:lnSpc>
              <a:buClr>
                <a:srgbClr val="00918E"/>
              </a:buClr>
              <a:buFont typeface="Wingdings" pitchFamily="2" charset="2"/>
              <a:buBlip>
                <a:blip r:embed="rId5"/>
              </a:buBlip>
            </a:pPr>
            <a:r>
              <a:rPr lang="en-US" altLang="ko-KR" sz="1800" b="0" i="0" dirty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Main duty</a:t>
            </a:r>
          </a:p>
        </p:txBody>
      </p:sp>
      <p:graphicFrame>
        <p:nvGraphicFramePr>
          <p:cNvPr id="95243" name="Group 11"/>
          <p:cNvGraphicFramePr>
            <a:graphicFrameLocks noGrp="1"/>
          </p:cNvGraphicFramePr>
          <p:nvPr>
            <p:ph/>
          </p:nvPr>
        </p:nvGraphicFramePr>
        <p:xfrm>
          <a:off x="157163" y="1754188"/>
          <a:ext cx="3240087" cy="4814891"/>
        </p:xfrm>
        <a:graphic>
          <a:graphicData uri="http://schemas.openxmlformats.org/drawingml/2006/table">
            <a:tbl>
              <a:tblPr/>
              <a:tblGrid>
                <a:gridCol w="1731962"/>
                <a:gridCol w="1508125"/>
              </a:tblGrid>
              <a:tr h="563563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     </a:t>
                      </a: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Time plan</a:t>
                      </a:r>
                      <a:endParaRPr kumimoji="1" lang="en-US" altLang="ko-KR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         </a:t>
                      </a: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Activities</a:t>
                      </a:r>
                      <a:endParaRPr kumimoji="1" lang="en-US" altLang="ko-KR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19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Dec ~ 7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Jan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 Incheon </a:t>
                      </a:r>
                    </a:p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" pitchFamily="34" charset="0"/>
                        </a:rPr>
                        <a:t> → Christ Church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3563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8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Jan ~ 11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Jan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" pitchFamily="34" charset="0"/>
                        </a:rPr>
                        <a:t> Christ Church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12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Jan ~ 23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rd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Jan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 Christ Church</a:t>
                      </a:r>
                    </a:p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" pitchFamily="34" charset="0"/>
                        </a:rPr>
                        <a:t> → Cape Burks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24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Jan ~ 2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nd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Feb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 Ice trial and site  </a:t>
                      </a:r>
                    </a:p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 survey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3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rd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Feb ~ 12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Feb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" pitchFamily="34" charset="0"/>
                        </a:rPr>
                        <a:t> Cape Burks</a:t>
                      </a:r>
                    </a:p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" pitchFamily="34" charset="0"/>
                        </a:rPr>
                        <a:t> → Christ Church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3563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13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Feb ~ 15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Feb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 Christ Church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16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Feb ~ 7</a:t>
                      </a:r>
                      <a:r>
                        <a:rPr kumimoji="1" lang="en-US" altLang="ko-KR" sz="12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th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, Mar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" pitchFamily="34" charset="0"/>
                        </a:rPr>
                        <a:t> Christ Church </a:t>
                      </a:r>
                    </a:p>
                    <a:p>
                      <a:pPr marL="0" marR="0" lvl="0" indent="0" algn="l" defTabSz="914400" rtl="0" eaLnBrk="0" fontAlgn="ctr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Arial Unicode MS" pitchFamily="50" charset="-127"/>
                          <a:cs typeface="Arial" pitchFamily="34" charset="0"/>
                        </a:rPr>
                        <a:t> → Incheon 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C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5273" name="Line 41"/>
          <p:cNvSpPr>
            <a:spLocks noChangeShapeType="1"/>
          </p:cNvSpPr>
          <p:nvPr/>
        </p:nvSpPr>
        <p:spPr bwMode="auto">
          <a:xfrm flipH="1" flipV="1">
            <a:off x="4787900" y="2565400"/>
            <a:ext cx="576263" cy="576263"/>
          </a:xfrm>
          <a:prstGeom prst="line">
            <a:avLst/>
          </a:prstGeom>
          <a:noFill/>
          <a:ln w="63500">
            <a:solidFill>
              <a:srgbClr val="FFCC00"/>
            </a:solidFill>
            <a:prstDash val="sysDot"/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5277" name="Oval 45"/>
          <p:cNvSpPr>
            <a:spLocks noChangeArrowheads="1"/>
          </p:cNvSpPr>
          <p:nvPr/>
        </p:nvSpPr>
        <p:spPr bwMode="auto">
          <a:xfrm>
            <a:off x="5292725" y="3068638"/>
            <a:ext cx="311150" cy="29686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5278" name="Rectangle 46"/>
          <p:cNvSpPr>
            <a:spLocks noChangeArrowheads="1"/>
          </p:cNvSpPr>
          <p:nvPr/>
        </p:nvSpPr>
        <p:spPr bwMode="auto">
          <a:xfrm>
            <a:off x="5765800" y="3881438"/>
            <a:ext cx="1331913" cy="509587"/>
          </a:xfrm>
          <a:prstGeom prst="rect">
            <a:avLst/>
          </a:prstGeom>
          <a:noFill/>
          <a:ln w="635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300" i="0">
                <a:solidFill>
                  <a:srgbClr val="0000FF"/>
                </a:solidFill>
                <a:ea typeface="나눔고딕" pitchFamily="50" charset="-127"/>
              </a:rPr>
              <a:t>CB (24</a:t>
            </a:r>
            <a:r>
              <a:rPr lang="en-US" altLang="ko-KR" sz="1300" i="0" baseline="30000">
                <a:solidFill>
                  <a:srgbClr val="0000FF"/>
                </a:solidFill>
                <a:ea typeface="나눔고딕" pitchFamily="50" charset="-127"/>
              </a:rPr>
              <a:t>th</a:t>
            </a:r>
            <a:r>
              <a:rPr lang="en-US" altLang="ko-KR" sz="1300" i="0">
                <a:solidFill>
                  <a:srgbClr val="0000FF"/>
                </a:solidFill>
                <a:ea typeface="나눔고딕" pitchFamily="50" charset="-127"/>
              </a:rPr>
              <a:t>, Jan ~ 2</a:t>
            </a:r>
            <a:r>
              <a:rPr lang="en-US" altLang="ko-KR" sz="1300" i="0" baseline="30000">
                <a:solidFill>
                  <a:srgbClr val="0000FF"/>
                </a:solidFill>
                <a:ea typeface="나눔고딕" pitchFamily="50" charset="-127"/>
              </a:rPr>
              <a:t>nd</a:t>
            </a:r>
            <a:r>
              <a:rPr lang="en-US" altLang="ko-KR" sz="1300" i="0">
                <a:solidFill>
                  <a:srgbClr val="0000FF"/>
                </a:solidFill>
                <a:ea typeface="나눔고딕" pitchFamily="50" charset="-127"/>
              </a:rPr>
              <a:t>, Feb)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300" i="0">
                <a:solidFill>
                  <a:srgbClr val="0000FF"/>
                </a:solidFill>
                <a:ea typeface="나눔고딕" pitchFamily="50" charset="-127"/>
              </a:rPr>
              <a:t>  - Conduct ice trial 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300" i="0">
                <a:solidFill>
                  <a:srgbClr val="0000FF"/>
                </a:solidFill>
                <a:ea typeface="나눔고딕" pitchFamily="50" charset="-127"/>
              </a:rPr>
              <a:t>    &amp; assist site survey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i="0">
                <a:solidFill>
                  <a:schemeClr val="tx1"/>
                </a:solidFill>
                <a:ea typeface="나눔고딕" pitchFamily="50" charset="-127"/>
              </a:rPr>
              <a:t>              </a:t>
            </a:r>
          </a:p>
        </p:txBody>
      </p:sp>
      <p:sp>
        <p:nvSpPr>
          <p:cNvPr id="95281" name="Oval 49"/>
          <p:cNvSpPr>
            <a:spLocks noChangeArrowheads="1"/>
          </p:cNvSpPr>
          <p:nvPr/>
        </p:nvSpPr>
        <p:spPr bwMode="auto">
          <a:xfrm>
            <a:off x="6732588" y="3573463"/>
            <a:ext cx="144462" cy="142875"/>
          </a:xfrm>
          <a:prstGeom prst="ellipse">
            <a:avLst/>
          </a:prstGeom>
          <a:solidFill>
            <a:srgbClr val="0000FF"/>
          </a:solidFill>
          <a:ln w="63500" algn="ctr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5284" name="Rectangle 52"/>
          <p:cNvSpPr>
            <a:spLocks noChangeArrowheads="1"/>
          </p:cNvSpPr>
          <p:nvPr/>
        </p:nvSpPr>
        <p:spPr bwMode="auto">
          <a:xfrm>
            <a:off x="4140200" y="3497263"/>
            <a:ext cx="958850" cy="508000"/>
          </a:xfrm>
          <a:prstGeom prst="rect">
            <a:avLst/>
          </a:prstGeom>
          <a:noFill/>
          <a:ln w="635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sz="1200" i="0">
                <a:solidFill>
                  <a:schemeClr val="bg1"/>
                </a:solidFill>
                <a:ea typeface="휴먼둥근헤드라인" pitchFamily="18" charset="-127"/>
              </a:rPr>
              <a:t>10 days</a:t>
            </a:r>
          </a:p>
        </p:txBody>
      </p:sp>
      <p:sp>
        <p:nvSpPr>
          <p:cNvPr id="95288" name="Rectangle 56"/>
          <p:cNvSpPr>
            <a:spLocks noChangeArrowheads="1"/>
          </p:cNvSpPr>
          <p:nvPr/>
        </p:nvSpPr>
        <p:spPr bwMode="auto">
          <a:xfrm>
            <a:off x="4427538" y="2043113"/>
            <a:ext cx="1652587" cy="306387"/>
          </a:xfrm>
          <a:prstGeom prst="rect">
            <a:avLst/>
          </a:prstGeom>
          <a:noFill/>
          <a:ln w="635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sz="1300" i="0">
                <a:solidFill>
                  <a:srgbClr val="CC3300"/>
                </a:solidFill>
                <a:ea typeface="나눔고딕" pitchFamily="50" charset="-127"/>
              </a:rPr>
              <a:t>CHCH(12</a:t>
            </a:r>
            <a:r>
              <a:rPr lang="en-US" altLang="ko-KR" sz="1300" i="0" baseline="30000">
                <a:solidFill>
                  <a:srgbClr val="CC3300"/>
                </a:solidFill>
                <a:ea typeface="나눔고딕" pitchFamily="50" charset="-127"/>
              </a:rPr>
              <a:t>th</a:t>
            </a:r>
            <a:r>
              <a:rPr lang="en-US" altLang="ko-KR" sz="1300" i="0">
                <a:solidFill>
                  <a:srgbClr val="CC3300"/>
                </a:solidFill>
                <a:ea typeface="나눔고딕" pitchFamily="50" charset="-127"/>
              </a:rPr>
              <a:t>, Jan)</a:t>
            </a:r>
          </a:p>
        </p:txBody>
      </p:sp>
      <p:sp>
        <p:nvSpPr>
          <p:cNvPr id="95291" name="Oval 59" descr="SEAV"/>
          <p:cNvSpPr>
            <a:spLocks noChangeAspect="1" noChangeArrowheads="1"/>
          </p:cNvSpPr>
          <p:nvPr/>
        </p:nvSpPr>
        <p:spPr bwMode="auto">
          <a:xfrm>
            <a:off x="6877050" y="1773238"/>
            <a:ext cx="720725" cy="336550"/>
          </a:xfrm>
          <a:prstGeom prst="ellipse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3175" algn="ctr">
            <a:solidFill>
              <a:srgbClr val="CCFFFF"/>
            </a:solidFill>
            <a:round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endParaRPr lang="ko-KR" altLang="en-US"/>
          </a:p>
        </p:txBody>
      </p:sp>
      <p:sp>
        <p:nvSpPr>
          <p:cNvPr id="95298" name="Rectangle 66"/>
          <p:cNvSpPr>
            <a:spLocks noChangeArrowheads="1"/>
          </p:cNvSpPr>
          <p:nvPr/>
        </p:nvSpPr>
        <p:spPr bwMode="auto">
          <a:xfrm>
            <a:off x="4883150" y="2452688"/>
            <a:ext cx="958850" cy="508000"/>
          </a:xfrm>
          <a:prstGeom prst="rect">
            <a:avLst/>
          </a:prstGeom>
          <a:noFill/>
          <a:ln w="635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sz="1200" i="0">
                <a:solidFill>
                  <a:schemeClr val="bg1"/>
                </a:solidFill>
                <a:ea typeface="휴먼둥근헤드라인" pitchFamily="18" charset="-127"/>
              </a:rPr>
              <a:t>5 days</a:t>
            </a:r>
          </a:p>
        </p:txBody>
      </p:sp>
      <p:sp>
        <p:nvSpPr>
          <p:cNvPr id="95300" name="Freeform 68"/>
          <p:cNvSpPr>
            <a:spLocks/>
          </p:cNvSpPr>
          <p:nvPr/>
        </p:nvSpPr>
        <p:spPr bwMode="auto">
          <a:xfrm rot="319398">
            <a:off x="5508625" y="2852738"/>
            <a:ext cx="1296988" cy="647700"/>
          </a:xfrm>
          <a:custGeom>
            <a:avLst/>
            <a:gdLst/>
            <a:ahLst/>
            <a:cxnLst>
              <a:cxn ang="0">
                <a:pos x="0" y="272"/>
              </a:cxn>
              <a:cxn ang="0">
                <a:pos x="635" y="0"/>
              </a:cxn>
              <a:cxn ang="0">
                <a:pos x="817" y="453"/>
              </a:cxn>
            </a:cxnLst>
            <a:rect l="0" t="0" r="r" b="b"/>
            <a:pathLst>
              <a:path w="817" h="453">
                <a:moveTo>
                  <a:pt x="0" y="272"/>
                </a:moveTo>
                <a:lnTo>
                  <a:pt x="635" y="0"/>
                </a:lnTo>
                <a:lnTo>
                  <a:pt x="817" y="453"/>
                </a:lnTo>
              </a:path>
            </a:pathLst>
          </a:custGeom>
          <a:noFill/>
          <a:ln w="63500" cap="flat" cmpd="sng">
            <a:solidFill>
              <a:srgbClr val="800000"/>
            </a:solidFill>
            <a:prstDash val="sysDot"/>
            <a:round/>
            <a:headEnd type="none" w="med" len="med"/>
            <a:tailEnd type="triangle" w="med" len="med"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95301" name="Rectangle 69"/>
          <p:cNvSpPr>
            <a:spLocks noChangeArrowheads="1"/>
          </p:cNvSpPr>
          <p:nvPr/>
        </p:nvSpPr>
        <p:spPr bwMode="auto">
          <a:xfrm>
            <a:off x="6588125" y="2708275"/>
            <a:ext cx="958850" cy="508000"/>
          </a:xfrm>
          <a:prstGeom prst="rect">
            <a:avLst/>
          </a:prstGeom>
          <a:noFill/>
          <a:ln w="635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ko-KR" sz="1200" i="0">
                <a:solidFill>
                  <a:schemeClr val="bg1"/>
                </a:solidFill>
                <a:ea typeface="휴먼둥근헤드라인" pitchFamily="18" charset="-127"/>
              </a:rPr>
              <a:t>10 days</a:t>
            </a:r>
          </a:p>
        </p:txBody>
      </p:sp>
      <p:sp>
        <p:nvSpPr>
          <p:cNvPr id="95302" name="Freeform 70"/>
          <p:cNvSpPr>
            <a:spLocks/>
          </p:cNvSpPr>
          <p:nvPr/>
        </p:nvSpPr>
        <p:spPr bwMode="auto">
          <a:xfrm>
            <a:off x="4787900" y="2781300"/>
            <a:ext cx="1800225" cy="935038"/>
          </a:xfrm>
          <a:custGeom>
            <a:avLst/>
            <a:gdLst/>
            <a:ahLst/>
            <a:cxnLst>
              <a:cxn ang="0">
                <a:pos x="1134" y="499"/>
              </a:cxn>
              <a:cxn ang="0">
                <a:pos x="182" y="589"/>
              </a:cxn>
              <a:cxn ang="0">
                <a:pos x="0" y="0"/>
              </a:cxn>
            </a:cxnLst>
            <a:rect l="0" t="0" r="r" b="b"/>
            <a:pathLst>
              <a:path w="1134" h="589">
                <a:moveTo>
                  <a:pt x="1134" y="499"/>
                </a:moveTo>
                <a:lnTo>
                  <a:pt x="182" y="589"/>
                </a:lnTo>
                <a:lnTo>
                  <a:pt x="0" y="0"/>
                </a:lnTo>
              </a:path>
            </a:pathLst>
          </a:custGeom>
          <a:noFill/>
          <a:ln w="63500" cap="flat" cmpd="sng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pic>
        <p:nvPicPr>
          <p:cNvPr id="95303" name="Picture 7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91513" y="1773238"/>
            <a:ext cx="725487" cy="336550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95304" name="Line 72"/>
          <p:cNvSpPr>
            <a:spLocks noChangeShapeType="1"/>
          </p:cNvSpPr>
          <p:nvPr/>
        </p:nvSpPr>
        <p:spPr bwMode="auto">
          <a:xfrm flipV="1">
            <a:off x="5435600" y="2133600"/>
            <a:ext cx="1225550" cy="1079500"/>
          </a:xfrm>
          <a:prstGeom prst="line">
            <a:avLst/>
          </a:prstGeom>
          <a:noFill/>
          <a:ln w="101600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>
            <a:outerShdw dist="17961" dir="2700000" algn="ctr" rotWithShape="0">
              <a:srgbClr val="333333"/>
            </a:outerShdw>
          </a:effectLst>
        </p:spPr>
        <p:txBody>
          <a:bodyPr lIns="0" tIns="0" rIns="0" bIns="0">
            <a:spAutoFit/>
          </a:bodyPr>
          <a:lstStyle/>
          <a:p>
            <a:endParaRPr lang="ko-KR" altLang="en-US"/>
          </a:p>
        </p:txBody>
      </p:sp>
      <p:sp>
        <p:nvSpPr>
          <p:cNvPr id="95305" name="Rectangle 73"/>
          <p:cNvSpPr>
            <a:spLocks noChangeArrowheads="1"/>
          </p:cNvSpPr>
          <p:nvPr/>
        </p:nvSpPr>
        <p:spPr bwMode="auto">
          <a:xfrm>
            <a:off x="5138738" y="1819275"/>
            <a:ext cx="1800225" cy="431800"/>
          </a:xfrm>
          <a:prstGeom prst="rect">
            <a:avLst/>
          </a:prstGeom>
          <a:noFill/>
          <a:ln w="635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300" i="0">
                <a:solidFill>
                  <a:schemeClr val="bg1"/>
                </a:solidFill>
                <a:ea typeface="나눔고딕" pitchFamily="50" charset="-127"/>
              </a:rPr>
              <a:t>Joint point : ARAON</a:t>
            </a:r>
            <a:r>
              <a:rPr lang="en-US" altLang="ko-KR" sz="1300" i="0">
                <a:solidFill>
                  <a:srgbClr val="0000FF"/>
                </a:solidFill>
                <a:ea typeface="나눔고딕" pitchFamily="50" charset="-127"/>
              </a:rPr>
              <a:t> 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i="0">
                <a:solidFill>
                  <a:schemeClr val="tx1"/>
                </a:solidFill>
                <a:ea typeface="나눔고딕" pitchFamily="50" charset="-127"/>
              </a:rPr>
              <a:t>              </a:t>
            </a:r>
          </a:p>
        </p:txBody>
      </p:sp>
      <p:sp>
        <p:nvSpPr>
          <p:cNvPr id="95306" name="Rectangle 74"/>
          <p:cNvSpPr>
            <a:spLocks noChangeArrowheads="1"/>
          </p:cNvSpPr>
          <p:nvPr/>
        </p:nvSpPr>
        <p:spPr bwMode="auto">
          <a:xfrm>
            <a:off x="7580313" y="1828800"/>
            <a:ext cx="1800225" cy="431800"/>
          </a:xfrm>
          <a:prstGeom prst="rect">
            <a:avLst/>
          </a:prstGeom>
          <a:noFill/>
          <a:ln w="635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300" i="0">
                <a:solidFill>
                  <a:schemeClr val="bg1"/>
                </a:solidFill>
                <a:ea typeface="나눔고딕" pitchFamily="50" charset="-127"/>
              </a:rPr>
              <a:t>and AK</a:t>
            </a:r>
            <a:endParaRPr lang="en-US" altLang="ko-KR" sz="1300" i="0">
              <a:solidFill>
                <a:srgbClr val="0000FF"/>
              </a:solidFill>
              <a:ea typeface="나눔고딕" pitchFamily="50" charset="-127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ko-KR" sz="1200" i="0">
                <a:solidFill>
                  <a:schemeClr val="tx1"/>
                </a:solidFill>
                <a:ea typeface="나눔고딕" pitchFamily="50" charset="-127"/>
              </a:rPr>
              <a:t>              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11</a:t>
            </a:r>
            <a:endParaRPr lang="en-US" altLang="ko-KR" sz="3000" dirty="0"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그림2"/>
          <p:cNvPicPr>
            <a:picLocks noChangeAspect="1" noChangeArrowheads="1"/>
          </p:cNvPicPr>
          <p:nvPr/>
        </p:nvPicPr>
        <p:blipFill>
          <a:blip r:embed="rId2" cstate="print"/>
          <a:srcRect t="11458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5075" name="Picture 3" descr="아라온(우현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434" y="1785926"/>
            <a:ext cx="6509315" cy="4883162"/>
          </a:xfrm>
          <a:prstGeom prst="rect">
            <a:avLst/>
          </a:prstGeom>
          <a:noFill/>
        </p:spPr>
      </p:pic>
      <p:pic>
        <p:nvPicPr>
          <p:cNvPr id="515080" name="그림 1" descr="B사기 copy.jpg"/>
          <p:cNvPicPr>
            <a:picLocks noGrp="1" noChangeAspect="1"/>
          </p:cNvPicPr>
          <p:nvPr isPhoto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54828" y="1785926"/>
            <a:ext cx="1917700" cy="1438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5081" name="그림 1" descr="D머그.jpg"/>
          <p:cNvPicPr>
            <a:picLocks noGrp="1" noChangeAspect="1"/>
          </p:cNvPicPr>
          <p:nvPr isPhoto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54828" y="5222443"/>
            <a:ext cx="1917700" cy="1438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5082" name="Text Box 10"/>
          <p:cNvSpPr txBox="1">
            <a:spLocks noChangeArrowheads="1"/>
          </p:cNvSpPr>
          <p:nvPr/>
        </p:nvSpPr>
        <p:spPr bwMode="auto">
          <a:xfrm>
            <a:off x="428596" y="1054100"/>
            <a:ext cx="8193117" cy="584775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1600" b="0" dirty="0" smtClean="0">
                <a:solidFill>
                  <a:schemeClr val="tx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‘The </a:t>
            </a:r>
            <a:r>
              <a:rPr lang="en-US" altLang="ko-KR" sz="1600" b="0" dirty="0">
                <a:solidFill>
                  <a:schemeClr val="tx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Light of </a:t>
            </a:r>
            <a:r>
              <a:rPr lang="en-US" altLang="ko-KR" sz="1600" b="0" dirty="0" smtClean="0">
                <a:solidFill>
                  <a:schemeClr val="tx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Pole’ means global dynamics, the future of polar research</a:t>
            </a:r>
            <a:br>
              <a:rPr lang="en-US" altLang="ko-KR" sz="1600" b="0" dirty="0" smtClean="0">
                <a:solidFill>
                  <a:schemeClr val="tx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</a:br>
            <a:r>
              <a:rPr lang="en-US" altLang="ko-KR" sz="1600" b="0" dirty="0" smtClean="0">
                <a:solidFill>
                  <a:schemeClr val="tx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and  the hope of polar research</a:t>
            </a:r>
            <a:endParaRPr lang="ko-KR" altLang="en-US" sz="1400" b="0" dirty="0">
              <a:solidFill>
                <a:schemeClr val="tx1"/>
              </a:solidFill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515083" name="그림 1" descr="B아빠와아이 copy.jpg"/>
          <p:cNvPicPr>
            <a:picLocks noGrp="1" noChangeAspect="1"/>
          </p:cNvPicPr>
          <p:nvPr isPhoto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54828" y="3504184"/>
            <a:ext cx="1917700" cy="1438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12</a:t>
            </a:r>
            <a:endParaRPr lang="en-US" altLang="ko-KR" sz="3000" dirty="0"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WordArt 11"/>
          <p:cNvSpPr>
            <a:spLocks noChangeArrowheads="1" noChangeShapeType="1" noTextEdit="1"/>
          </p:cNvSpPr>
          <p:nvPr/>
        </p:nvSpPr>
        <p:spPr bwMode="auto">
          <a:xfrm>
            <a:off x="1692275" y="2779713"/>
            <a:ext cx="5619750" cy="8651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23"/>
              </a:avLst>
            </a:prstTxWarp>
          </a:bodyPr>
          <a:lstStyle/>
          <a:p>
            <a:pPr algn="ctr"/>
            <a:r>
              <a:rPr lang="en-US" altLang="ko-KR" sz="3600" kern="10">
                <a:ln w="10160">
                  <a:solidFill>
                    <a:srgbClr val="292929"/>
                  </a:solidFill>
                  <a:round/>
                  <a:headEnd/>
                  <a:tailEnd/>
                </a:ln>
                <a:solidFill>
                  <a:srgbClr val="FFCC00">
                    <a:alpha val="87842"/>
                  </a:srgbClr>
                </a:solidFill>
                <a:effectLst>
                  <a:outerShdw dist="53882" dir="2700000" algn="ctr" rotWithShape="0">
                    <a:schemeClr val="tx1">
                      <a:alpha val="79999"/>
                    </a:schemeClr>
                  </a:outerShdw>
                </a:effectLst>
                <a:latin typeface="Arial Unicode MS"/>
                <a:ea typeface="Arial Unicode MS"/>
                <a:cs typeface="Arial Unicode MS"/>
              </a:rPr>
              <a:t>Thank you</a:t>
            </a:r>
            <a:endParaRPr lang="ko-KR" altLang="en-US" sz="3600" kern="10">
              <a:ln w="10160">
                <a:solidFill>
                  <a:srgbClr val="292929"/>
                </a:solidFill>
                <a:round/>
                <a:headEnd/>
                <a:tailEnd/>
              </a:ln>
              <a:solidFill>
                <a:srgbClr val="FFCC00">
                  <a:alpha val="87842"/>
                </a:srgbClr>
              </a:solidFill>
              <a:effectLst>
                <a:outerShdw dist="53882" dir="2700000" algn="ctr" rotWithShape="0">
                  <a:schemeClr val="tx1">
                    <a:alpha val="79999"/>
                  </a:schemeClr>
                </a:outerShdw>
              </a:effectLst>
              <a:latin typeface="Arial Unicode MS"/>
              <a:ea typeface="Arial Unicode MS"/>
              <a:cs typeface="Arial Unicode MS"/>
            </a:endParaRPr>
          </a:p>
        </p:txBody>
      </p:sp>
      <p:grpSp>
        <p:nvGrpSpPr>
          <p:cNvPr id="23555" name="Group 12"/>
          <p:cNvGrpSpPr>
            <a:grpSpLocks/>
          </p:cNvGrpSpPr>
          <p:nvPr/>
        </p:nvGrpSpPr>
        <p:grpSpPr bwMode="auto">
          <a:xfrm>
            <a:off x="-9525" y="-17463"/>
            <a:ext cx="9144000" cy="6861176"/>
            <a:chOff x="0" y="0"/>
            <a:chExt cx="5760" cy="4322"/>
          </a:xfrm>
        </p:grpSpPr>
        <p:pic>
          <p:nvPicPr>
            <p:cNvPr id="23557" name="Picture 13" descr="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5760" cy="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6670" name="Oval 14"/>
            <p:cNvSpPr>
              <a:spLocks noChangeArrowheads="1"/>
            </p:cNvSpPr>
            <p:nvPr/>
          </p:nvSpPr>
          <p:spPr bwMode="auto">
            <a:xfrm>
              <a:off x="973" y="255"/>
              <a:ext cx="3812" cy="3808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23559" name="Picture 15" descr="6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2" y="1082"/>
              <a:ext cx="2156" cy="2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556" name="WordArt 16"/>
          <p:cNvSpPr>
            <a:spLocks noChangeArrowheads="1" noChangeShapeType="1" noTextEdit="1"/>
          </p:cNvSpPr>
          <p:nvPr/>
        </p:nvSpPr>
        <p:spPr bwMode="auto">
          <a:xfrm>
            <a:off x="1692275" y="2636838"/>
            <a:ext cx="5619750" cy="10080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23"/>
              </a:avLst>
            </a:prstTxWarp>
          </a:bodyPr>
          <a:lstStyle/>
          <a:p>
            <a:pPr algn="ctr"/>
            <a:r>
              <a:rPr lang="en-US" altLang="ko-KR" sz="3600" kern="10">
                <a:ln w="10160">
                  <a:solidFill>
                    <a:srgbClr val="292929"/>
                  </a:solidFill>
                  <a:round/>
                  <a:headEnd/>
                  <a:tailEnd/>
                </a:ln>
                <a:solidFill>
                  <a:srgbClr val="FFCC00">
                    <a:alpha val="87842"/>
                  </a:srgbClr>
                </a:solidFill>
                <a:effectLst>
                  <a:outerShdw dist="53882" dir="2700000" algn="ctr" rotWithShape="0">
                    <a:schemeClr val="tx1">
                      <a:alpha val="79999"/>
                    </a:schemeClr>
                  </a:outerShdw>
                </a:effectLst>
                <a:latin typeface="Arial Unicode MS"/>
                <a:ea typeface="Arial Unicode MS"/>
                <a:cs typeface="Arial Unicode MS"/>
              </a:rPr>
              <a:t>Thank you</a:t>
            </a:r>
            <a:endParaRPr lang="ko-KR" altLang="en-US" sz="3600" kern="10">
              <a:ln w="10160">
                <a:solidFill>
                  <a:srgbClr val="292929"/>
                </a:solidFill>
                <a:round/>
                <a:headEnd/>
                <a:tailEnd/>
              </a:ln>
              <a:solidFill>
                <a:srgbClr val="FFCC00">
                  <a:alpha val="87842"/>
                </a:srgbClr>
              </a:solidFill>
              <a:effectLst>
                <a:outerShdw dist="53882" dir="2700000" algn="ctr" rotWithShape="0">
                  <a:schemeClr val="tx1">
                    <a:alpha val="79999"/>
                  </a:schemeClr>
                </a:outerShdw>
              </a:effectLst>
              <a:latin typeface="Arial Unicode MS"/>
              <a:ea typeface="Arial Unicode MS"/>
              <a:cs typeface="Arial Unicode M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 cstate="print"/>
          <a:srcRect l="4707"/>
          <a:stretch>
            <a:fillRect/>
          </a:stretch>
        </p:blipFill>
        <p:spPr bwMode="auto">
          <a:xfrm>
            <a:off x="0" y="0"/>
            <a:ext cx="5110163" cy="1196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101" name="Picture 3" descr="라운드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89050"/>
            <a:ext cx="9144000" cy="556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그룹 28"/>
          <p:cNvGrpSpPr/>
          <p:nvPr/>
        </p:nvGrpSpPr>
        <p:grpSpPr>
          <a:xfrm>
            <a:off x="1835150" y="1809981"/>
            <a:ext cx="6408738" cy="614140"/>
            <a:chOff x="1835150" y="1381353"/>
            <a:chExt cx="6408738" cy="614140"/>
          </a:xfrm>
        </p:grpSpPr>
        <p:pic>
          <p:nvPicPr>
            <p:cNvPr id="4102" name="Picture 6" descr="ba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5150" y="1381353"/>
              <a:ext cx="6408738" cy="614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3" name="Picture 7" descr="Untitled-2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 r="93156"/>
            <a:stretch>
              <a:fillRect/>
            </a:stretch>
          </p:blipFill>
          <p:spPr bwMode="auto">
            <a:xfrm>
              <a:off x="2099550" y="1465570"/>
              <a:ext cx="213098" cy="470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6408" name="Rectangle 8"/>
            <p:cNvSpPr>
              <a:spLocks noChangeArrowheads="1"/>
            </p:cNvSpPr>
            <p:nvPr/>
          </p:nvSpPr>
          <p:spPr bwMode="auto">
            <a:xfrm>
              <a:off x="2411413" y="1384429"/>
              <a:ext cx="171522" cy="4855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en-US" altLang="ko-KR" sz="24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_</a:t>
              </a:r>
              <a:endPara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619250" y="2872858"/>
            <a:ext cx="5953125" cy="654049"/>
            <a:chOff x="1619250" y="2092301"/>
            <a:chExt cx="5953125" cy="654049"/>
          </a:xfrm>
        </p:grpSpPr>
        <p:pic>
          <p:nvPicPr>
            <p:cNvPr id="4105" name="Picture 10" descr="ba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19250" y="2092301"/>
              <a:ext cx="5616575" cy="654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6" name="Picture 11" descr="Untitled-2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 l="6198" r="83096"/>
            <a:stretch>
              <a:fillRect/>
            </a:stretch>
          </p:blipFill>
          <p:spPr bwMode="auto">
            <a:xfrm>
              <a:off x="1800225" y="2206601"/>
              <a:ext cx="287338" cy="446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6412" name="Rectangle 12"/>
            <p:cNvSpPr>
              <a:spLocks noChangeArrowheads="1"/>
            </p:cNvSpPr>
            <p:nvPr/>
          </p:nvSpPr>
          <p:spPr bwMode="auto">
            <a:xfrm>
              <a:off x="2193925" y="2099679"/>
              <a:ext cx="5378450" cy="5409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/>
              </a:outerShdw>
            </a:effectLst>
          </p:spPr>
          <p:txBody>
            <a:bodyPr lIns="0" tIns="0" rIns="0" bIns="0" anchor="ctr">
              <a:spAutoFit/>
            </a:bodyPr>
            <a:lstStyle/>
            <a:p>
              <a:pPr algn="l">
                <a:lnSpc>
                  <a:spcPct val="170000"/>
                </a:lnSpc>
                <a:defRPr/>
              </a:pPr>
              <a:r>
                <a:rPr lang="en-US" altLang="ko-KR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_</a:t>
              </a:r>
              <a:endParaRPr lang="ko-KR" altLang="en-US" sz="24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409700" y="3975644"/>
            <a:ext cx="7123113" cy="752474"/>
            <a:chOff x="1409700" y="2890813"/>
            <a:chExt cx="7123113" cy="752474"/>
          </a:xfrm>
        </p:grpSpPr>
        <p:pic>
          <p:nvPicPr>
            <p:cNvPr id="4108" name="Picture 14" descr="ba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09700" y="2890813"/>
              <a:ext cx="7123113" cy="752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9" name="Picture 15" descr="Untitled-2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 l="17073" r="73306"/>
            <a:stretch>
              <a:fillRect/>
            </a:stretch>
          </p:blipFill>
          <p:spPr bwMode="auto">
            <a:xfrm>
              <a:off x="1675793" y="2997176"/>
              <a:ext cx="328961" cy="574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6416" name="Rectangle 16"/>
            <p:cNvSpPr>
              <a:spLocks noChangeArrowheads="1"/>
            </p:cNvSpPr>
            <p:nvPr/>
          </p:nvSpPr>
          <p:spPr bwMode="auto">
            <a:xfrm>
              <a:off x="2127250" y="2967247"/>
              <a:ext cx="171522" cy="5409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70000"/>
                </a:lnSpc>
                <a:defRPr/>
              </a:pPr>
              <a:r>
                <a:rPr lang="en-US" altLang="ko-KR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_</a:t>
              </a:r>
              <a:endPara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42976" y="5176856"/>
            <a:ext cx="7129462" cy="752474"/>
            <a:chOff x="1142976" y="4748228"/>
            <a:chExt cx="7129462" cy="752474"/>
          </a:xfrm>
        </p:grpSpPr>
        <p:pic>
          <p:nvPicPr>
            <p:cNvPr id="4111" name="Picture 18" descr="ba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42976" y="4748228"/>
              <a:ext cx="7129462" cy="752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2" name="Picture 20" descr="Untitled-2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 l="26424" r="63889"/>
            <a:stretch>
              <a:fillRect/>
            </a:stretch>
          </p:blipFill>
          <p:spPr bwMode="auto">
            <a:xfrm>
              <a:off x="1365406" y="4892691"/>
              <a:ext cx="332181" cy="574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6421" name="Rectangle 21"/>
            <p:cNvSpPr>
              <a:spLocks noChangeArrowheads="1"/>
            </p:cNvSpPr>
            <p:nvPr/>
          </p:nvSpPr>
          <p:spPr bwMode="auto">
            <a:xfrm>
              <a:off x="1852613" y="4837364"/>
              <a:ext cx="171522" cy="5409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/>
              </a:outerShdw>
            </a:effectLst>
          </p:spPr>
          <p:txBody>
            <a:bodyPr wrap="none" lIns="0" tIns="0" rIns="0" bIns="0" anchor="ctr">
              <a:spAutoFit/>
            </a:bodyPr>
            <a:lstStyle/>
            <a:p>
              <a:pPr algn="l">
                <a:lnSpc>
                  <a:spcPct val="170000"/>
                </a:lnSpc>
                <a:defRPr/>
              </a:pPr>
              <a:r>
                <a:rPr lang="en-US" altLang="ko-KR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_</a:t>
              </a:r>
              <a:endPara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 descr="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27075" y="2349500"/>
            <a:ext cx="8885238" cy="1866900"/>
            <a:chOff x="2086" y="1480"/>
            <a:chExt cx="5597" cy="1176"/>
          </a:xfrm>
        </p:grpSpPr>
        <p:pic>
          <p:nvPicPr>
            <p:cNvPr id="5126" name="Picture 5" descr="ba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11" y="1661"/>
              <a:ext cx="4872" cy="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7" name="Picture 6" descr="북극해저지형도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10101"/>
                </a:clrFrom>
                <a:clrTo>
                  <a:srgbClr val="010101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86" y="1480"/>
              <a:ext cx="1176" cy="1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183" name="Rectangle 7"/>
            <p:cNvSpPr>
              <a:spLocks noChangeArrowheads="1"/>
            </p:cNvSpPr>
            <p:nvPr/>
          </p:nvSpPr>
          <p:spPr bwMode="auto">
            <a:xfrm>
              <a:off x="3360" y="1706"/>
              <a:ext cx="3760" cy="4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/>
              </a:outerShdw>
            </a:effectLst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70000"/>
                </a:lnSpc>
                <a:defRPr/>
              </a:pPr>
              <a:r>
                <a:rPr lang="en-US" altLang="ko-KR" sz="3200" dirty="0" smtClean="0">
                  <a:solidFill>
                    <a:schemeClr val="bg1"/>
                  </a:solidFill>
                </a:rPr>
                <a:t>Korean Icebreaker </a:t>
              </a:r>
              <a:r>
                <a:rPr lang="en-US" altLang="ko-KR" sz="3200" i="1" dirty="0" smtClean="0">
                  <a:solidFill>
                    <a:schemeClr val="bg1"/>
                  </a:solidFill>
                </a:rPr>
                <a:t>ARAON</a:t>
              </a:r>
              <a:endParaRPr lang="ko-KR" altLang="en-US" sz="32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8907463" y="6597650"/>
            <a:ext cx="273050" cy="2746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www.kopri.re.kr/image.ido?fid=bbs&amp;bbs_cd_n=28&amp;bbs_seq_n=53&amp;order_no_n=1"/>
          <p:cNvPicPr>
            <a:picLocks noChangeAspect="1" noChangeArrowheads="1"/>
          </p:cNvPicPr>
          <p:nvPr/>
        </p:nvPicPr>
        <p:blipFill>
          <a:blip r:embed="rId2" cstate="print"/>
          <a:srcRect t="547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90"/>
          <p:cNvGrpSpPr>
            <a:grpSpLocks/>
          </p:cNvGrpSpPr>
          <p:nvPr/>
        </p:nvGrpSpPr>
        <p:grpSpPr bwMode="auto">
          <a:xfrm>
            <a:off x="122238" y="5300663"/>
            <a:ext cx="5184775" cy="1441450"/>
            <a:chOff x="1565" y="572"/>
            <a:chExt cx="3966" cy="1336"/>
          </a:xfrm>
        </p:grpSpPr>
        <p:pic>
          <p:nvPicPr>
            <p:cNvPr id="287833" name="Picture 89" descr="그림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65" y="572"/>
              <a:ext cx="3966" cy="1336"/>
            </a:xfrm>
            <a:prstGeom prst="rect">
              <a:avLst/>
            </a:prstGeom>
            <a:noFill/>
          </p:spPr>
        </p:pic>
        <p:sp>
          <p:nvSpPr>
            <p:cNvPr id="287822" name="Rectangle 78"/>
            <p:cNvSpPr>
              <a:spLocks noChangeArrowheads="1"/>
            </p:cNvSpPr>
            <p:nvPr/>
          </p:nvSpPr>
          <p:spPr bwMode="auto">
            <a:xfrm>
              <a:off x="1692" y="618"/>
              <a:ext cx="3728" cy="1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  <a:buFontTx/>
                <a:buBlip>
                  <a:blip r:embed="rId4"/>
                </a:buBlip>
              </a:pPr>
              <a:r>
                <a:rPr lang="en-US" altLang="ko-KR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 Purpose</a:t>
              </a:r>
            </a:p>
            <a:p>
              <a:pPr algn="l">
                <a:lnSpc>
                  <a:spcPct val="13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 - To execute multidisciplinary research survey</a:t>
              </a:r>
            </a:p>
            <a:p>
              <a:pPr algn="l">
                <a:lnSpc>
                  <a:spcPct val="7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   in the both polar regions</a:t>
              </a:r>
            </a:p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 - Logistics support for the Antarctic station</a:t>
              </a:r>
            </a:p>
          </p:txBody>
        </p:sp>
      </p:grpSp>
      <p:grpSp>
        <p:nvGrpSpPr>
          <p:cNvPr id="3" name="Group 92"/>
          <p:cNvGrpSpPr>
            <a:grpSpLocks/>
          </p:cNvGrpSpPr>
          <p:nvPr/>
        </p:nvGrpSpPr>
        <p:grpSpPr bwMode="auto">
          <a:xfrm>
            <a:off x="107950" y="115888"/>
            <a:ext cx="3457575" cy="936625"/>
            <a:chOff x="1565" y="572"/>
            <a:chExt cx="3966" cy="1336"/>
          </a:xfrm>
        </p:grpSpPr>
        <p:pic>
          <p:nvPicPr>
            <p:cNvPr id="287837" name="Picture 93" descr="그림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65" y="572"/>
              <a:ext cx="3966" cy="1336"/>
            </a:xfrm>
            <a:prstGeom prst="rect">
              <a:avLst/>
            </a:prstGeom>
            <a:noFill/>
          </p:spPr>
        </p:pic>
        <p:sp>
          <p:nvSpPr>
            <p:cNvPr id="287838" name="Rectangle 94"/>
            <p:cNvSpPr>
              <a:spLocks noChangeArrowheads="1"/>
            </p:cNvSpPr>
            <p:nvPr/>
          </p:nvSpPr>
          <p:spPr bwMode="auto">
            <a:xfrm>
              <a:off x="1692" y="615"/>
              <a:ext cx="3728" cy="1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  <a:buFontTx/>
                <a:buBlip>
                  <a:blip r:embed="rId4"/>
                </a:buBlip>
              </a:pPr>
              <a:r>
                <a:rPr lang="en-US" altLang="ko-KR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</a:t>
              </a:r>
              <a:r>
                <a:rPr lang="en-US" altLang="ko-KR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Period</a:t>
              </a:r>
              <a:r>
                <a:rPr lang="en-US" altLang="ko-KR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: 2004~2009 (6 yrs)</a:t>
              </a:r>
            </a:p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  <a:buFontTx/>
                <a:buBlip>
                  <a:blip r:embed="rId4"/>
                </a:buBlip>
              </a:pPr>
              <a:r>
                <a:rPr lang="en-US" altLang="ko-KR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</a:t>
              </a:r>
              <a:r>
                <a:rPr lang="en-US" altLang="ko-KR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Budget</a:t>
              </a:r>
              <a:r>
                <a:rPr lang="en-US" altLang="ko-KR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: 100 mil USD</a:t>
              </a:r>
              <a:endParaRPr lang="en-US" altLang="ko-KR" sz="1600">
                <a:solidFill>
                  <a:schemeClr val="tx1"/>
                </a:solidFill>
                <a:latin typeface="Arial" charset="0"/>
                <a:ea typeface="HY헤드라인M" pitchFamily="18" charset="-127"/>
              </a:endParaRPr>
            </a:p>
          </p:txBody>
        </p:sp>
      </p:grpSp>
      <p:pic>
        <p:nvPicPr>
          <p:cNvPr id="287839" name="Picture 95" descr="4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5679" y="117475"/>
            <a:ext cx="2879725" cy="1862138"/>
          </a:xfrm>
          <a:prstGeom prst="rect">
            <a:avLst/>
          </a:prstGeom>
          <a:noFill/>
        </p:spPr>
      </p:pic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5811866" y="1989138"/>
            <a:ext cx="2881313" cy="360362"/>
            <a:chOff x="3197" y="1909"/>
            <a:chExt cx="1815" cy="227"/>
          </a:xfrm>
        </p:grpSpPr>
        <p:sp>
          <p:nvSpPr>
            <p:cNvPr id="287841" name="AutoShape 97"/>
            <p:cNvSpPr>
              <a:spLocks noChangeArrowheads="1"/>
            </p:cNvSpPr>
            <p:nvPr/>
          </p:nvSpPr>
          <p:spPr bwMode="auto">
            <a:xfrm>
              <a:off x="3197" y="1909"/>
              <a:ext cx="1815" cy="227"/>
            </a:xfrm>
            <a:prstGeom prst="plaque">
              <a:avLst>
                <a:gd name="adj" fmla="val 16667"/>
              </a:avLst>
            </a:prstGeom>
            <a:solidFill>
              <a:schemeClr val="hlink"/>
            </a:solidFill>
            <a:ln w="9525" algn="ctr">
              <a:noFill/>
              <a:miter lim="800000"/>
              <a:headEnd/>
              <a:tailEnd/>
            </a:ln>
            <a:effectLst>
              <a:outerShdw dist="45791" dir="3378596" algn="ctr" rotWithShape="0">
                <a:schemeClr val="tx1"/>
              </a:outerShdw>
            </a:effec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287842" name="Rectangle 98"/>
            <p:cNvSpPr>
              <a:spLocks noChangeArrowheads="1"/>
            </p:cNvSpPr>
            <p:nvPr/>
          </p:nvSpPr>
          <p:spPr bwMode="auto">
            <a:xfrm>
              <a:off x="3198" y="1910"/>
              <a:ext cx="1802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</a:rPr>
                <a:t>‘Ara’ (</a:t>
              </a:r>
              <a:r>
                <a:rPr lang="en-US" altLang="ko-KR" sz="1600">
                  <a:solidFill>
                    <a:srgbClr val="FF9900"/>
                  </a:solidFill>
                </a:rPr>
                <a:t>sea</a:t>
              </a:r>
              <a:r>
                <a:rPr lang="en-US" altLang="ko-KR" sz="1600">
                  <a:solidFill>
                    <a:schemeClr val="bg1"/>
                  </a:solidFill>
                </a:rPr>
                <a:t>) + ‘On’ (</a:t>
              </a:r>
              <a:r>
                <a:rPr lang="en-US" altLang="ko-KR" sz="1600">
                  <a:solidFill>
                    <a:srgbClr val="FF9900"/>
                  </a:solidFill>
                </a:rPr>
                <a:t>all</a:t>
              </a:r>
              <a:r>
                <a:rPr lang="en-US" altLang="ko-KR" sz="1600">
                  <a:solidFill>
                    <a:schemeClr val="bg1"/>
                  </a:solidFill>
                </a:rPr>
                <a:t>) =</a:t>
              </a:r>
              <a:r>
                <a:rPr lang="en-US" altLang="ko-KR" sz="1600">
                  <a:solidFill>
                    <a:srgbClr val="000066"/>
                  </a:solidFill>
                </a:rPr>
                <a:t> </a:t>
              </a:r>
              <a:r>
                <a:rPr lang="en-US" altLang="ko-KR" sz="1600">
                  <a:solidFill>
                    <a:srgbClr val="FF9900"/>
                  </a:solidFill>
                </a:rPr>
                <a:t>All the sea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78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7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7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그림2"/>
          <p:cNvPicPr>
            <a:picLocks noChangeAspect="1" noChangeArrowheads="1"/>
          </p:cNvPicPr>
          <p:nvPr/>
        </p:nvPicPr>
        <p:blipFill>
          <a:blip r:embed="rId3" cstate="print"/>
          <a:srcRect t="11458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3874" name="Rectangle 50"/>
          <p:cNvSpPr>
            <a:spLocks noChangeArrowheads="1"/>
          </p:cNvSpPr>
          <p:nvPr/>
        </p:nvSpPr>
        <p:spPr bwMode="auto">
          <a:xfrm>
            <a:off x="4786313" y="4984751"/>
            <a:ext cx="3673475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buSzPct val="80000"/>
              <a:buFontTx/>
              <a:buBlip>
                <a:blip r:embed="rId4"/>
              </a:buBlip>
            </a:pPr>
            <a:r>
              <a:rPr lang="en-US" altLang="ko-KR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</a:t>
            </a:r>
            <a:r>
              <a:rPr lang="en-US" altLang="ko-KR">
                <a:solidFill>
                  <a:srgbClr val="000066"/>
                </a:solidFill>
                <a:latin typeface="Arial" charset="0"/>
                <a:ea typeface="HY헤드라인M" pitchFamily="18" charset="-127"/>
              </a:rPr>
              <a:t>Classification</a:t>
            </a:r>
            <a:r>
              <a:rPr lang="en-US" altLang="ko-KR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: KR PL-10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SzPct val="80000"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   (1 m depth icebreaking in 3 knot, Dnv Polar 10)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SzPct val="80000"/>
              <a:buFontTx/>
              <a:buBlip>
                <a:blip r:embed="rId4"/>
              </a:buBlip>
            </a:pPr>
            <a:r>
              <a:rPr lang="en-US" altLang="ko-KR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</a:t>
            </a:r>
            <a:r>
              <a:rPr lang="en-US" altLang="ko-KR">
                <a:solidFill>
                  <a:srgbClr val="000066"/>
                </a:solidFill>
                <a:latin typeface="Arial" charset="0"/>
                <a:ea typeface="HY헤드라인M" pitchFamily="18" charset="-127"/>
              </a:rPr>
              <a:t>Propulsion</a:t>
            </a:r>
            <a:r>
              <a:rPr lang="en-US" altLang="ko-KR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: Azimuth Thruster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SzPct val="80000"/>
            </a:pPr>
            <a:r>
              <a:rPr lang="en-US" altLang="ko-KR" sz="120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  - Diesel electric plant : 10 MW (5 MW x 2)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SzPct val="80000"/>
              <a:buFontTx/>
              <a:buBlip>
                <a:blip r:embed="rId4"/>
              </a:buBlip>
            </a:pPr>
            <a:r>
              <a:rPr lang="en-US" altLang="ko-KR">
                <a:solidFill>
                  <a:srgbClr val="000066"/>
                </a:solidFill>
                <a:latin typeface="Arial" charset="0"/>
                <a:ea typeface="HY헤드라인M" pitchFamily="18" charset="-127"/>
              </a:rPr>
              <a:t> DP-2 System</a:t>
            </a:r>
          </a:p>
        </p:txBody>
      </p:sp>
      <p:sp>
        <p:nvSpPr>
          <p:cNvPr id="333898" name="Rectangle 74"/>
          <p:cNvSpPr>
            <a:spLocks noChangeArrowheads="1"/>
          </p:cNvSpPr>
          <p:nvPr/>
        </p:nvSpPr>
        <p:spPr bwMode="auto">
          <a:xfrm>
            <a:off x="684213" y="4984751"/>
            <a:ext cx="3887788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buSzPct val="80000"/>
              <a:buFontTx/>
              <a:buBlip>
                <a:blip r:embed="rId4"/>
              </a:buBlip>
            </a:pP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</a:t>
            </a:r>
            <a:r>
              <a:rPr lang="en-US" altLang="ko-KR" dirty="0">
                <a:solidFill>
                  <a:srgbClr val="000066"/>
                </a:solidFill>
                <a:latin typeface="Arial" charset="0"/>
                <a:ea typeface="HY헤드라인M" pitchFamily="18" charset="-127"/>
              </a:rPr>
              <a:t>Tonnage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: </a:t>
            </a:r>
            <a:r>
              <a:rPr lang="en-US" altLang="ko-KR" dirty="0" smtClean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7,847 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GRT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SzPct val="80000"/>
              <a:buFontTx/>
              <a:buBlip>
                <a:blip r:embed="rId4"/>
              </a:buBlip>
            </a:pP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</a:t>
            </a:r>
            <a:r>
              <a:rPr lang="en-US" altLang="ko-KR" dirty="0">
                <a:solidFill>
                  <a:srgbClr val="000066"/>
                </a:solidFill>
                <a:latin typeface="Arial" charset="0"/>
                <a:ea typeface="HY헤드라인M" pitchFamily="18" charset="-127"/>
              </a:rPr>
              <a:t>Manning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: 85 persons (25+60)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SzPct val="80000"/>
              <a:buFontTx/>
              <a:buBlip>
                <a:blip r:embed="rId4"/>
              </a:buBlip>
            </a:pP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Service </a:t>
            </a:r>
            <a:r>
              <a:rPr lang="en-US" altLang="ko-KR" dirty="0">
                <a:solidFill>
                  <a:srgbClr val="000066"/>
                </a:solidFill>
                <a:latin typeface="Arial" charset="0"/>
                <a:ea typeface="HY헤드라인M" pitchFamily="18" charset="-127"/>
              </a:rPr>
              <a:t>Speed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: 12 knot</a:t>
            </a:r>
          </a:p>
          <a:p>
            <a:pPr algn="l">
              <a:lnSpc>
                <a:spcPct val="130000"/>
              </a:lnSpc>
              <a:spcBef>
                <a:spcPct val="0"/>
              </a:spcBef>
              <a:buSzPct val="80000"/>
              <a:buFontTx/>
              <a:buBlip>
                <a:blip r:embed="rId4"/>
              </a:buBlip>
            </a:pP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</a:t>
            </a:r>
            <a:r>
              <a:rPr lang="en-US" altLang="ko-KR" dirty="0">
                <a:solidFill>
                  <a:srgbClr val="000066"/>
                </a:solidFill>
                <a:latin typeface="Arial" charset="0"/>
                <a:ea typeface="HY헤드라인M" pitchFamily="18" charset="-127"/>
              </a:rPr>
              <a:t>Endurance</a:t>
            </a: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: 20,000 nm (70 days)</a:t>
            </a:r>
            <a:endParaRPr lang="en-US" altLang="ko-KR" dirty="0">
              <a:solidFill>
                <a:srgbClr val="000066"/>
              </a:solidFill>
              <a:latin typeface="Arial" charset="0"/>
              <a:ea typeface="HY헤드라인M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214546" y="1071546"/>
            <a:ext cx="6149975" cy="3744913"/>
            <a:chOff x="2236788" y="908050"/>
            <a:chExt cx="6149975" cy="3744913"/>
          </a:xfrm>
        </p:grpSpPr>
        <p:pic>
          <p:nvPicPr>
            <p:cNvPr id="333909" name="Picture 85" descr="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36788" y="908050"/>
              <a:ext cx="4752975" cy="3673475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</p:pic>
        <p:grpSp>
          <p:nvGrpSpPr>
            <p:cNvPr id="3" name="Group 104"/>
            <p:cNvGrpSpPr>
              <a:grpSpLocks/>
            </p:cNvGrpSpPr>
            <p:nvPr/>
          </p:nvGrpSpPr>
          <p:grpSpPr bwMode="auto">
            <a:xfrm>
              <a:off x="2303463" y="1416050"/>
              <a:ext cx="6083300" cy="3236913"/>
              <a:chOff x="1451" y="892"/>
              <a:chExt cx="3832" cy="2039"/>
            </a:xfrm>
          </p:grpSpPr>
          <p:sp>
            <p:nvSpPr>
              <p:cNvPr id="333910" name="Line 86"/>
              <p:cNvSpPr>
                <a:spLocks noChangeShapeType="1"/>
              </p:cNvSpPr>
              <p:nvPr/>
            </p:nvSpPr>
            <p:spPr bwMode="auto">
              <a:xfrm>
                <a:off x="1671" y="2795"/>
                <a:ext cx="241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stealth" w="lg" len="lg"/>
                <a:tailEnd type="stealth" w="lg" len="lg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11" name="Text Box 87"/>
              <p:cNvSpPr txBox="1">
                <a:spLocks noChangeArrowheads="1"/>
              </p:cNvSpPr>
              <p:nvPr/>
            </p:nvSpPr>
            <p:spPr bwMode="auto">
              <a:xfrm>
                <a:off x="2472" y="2614"/>
                <a:ext cx="87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8398" dir="1593903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400">
                    <a:solidFill>
                      <a:srgbClr val="FFFF00"/>
                    </a:solidFill>
                    <a:latin typeface="Arial" charset="0"/>
                    <a:ea typeface="HY헤드라인M" pitchFamily="18" charset="-127"/>
                  </a:rPr>
                  <a:t>Length: 111 m</a:t>
                </a:r>
              </a:p>
            </p:txBody>
          </p:sp>
          <p:sp>
            <p:nvSpPr>
              <p:cNvPr id="333912" name="Line 88"/>
              <p:cNvSpPr>
                <a:spLocks noChangeShapeType="1"/>
              </p:cNvSpPr>
              <p:nvPr/>
            </p:nvSpPr>
            <p:spPr bwMode="auto">
              <a:xfrm flipV="1">
                <a:off x="1656" y="1499"/>
                <a:ext cx="1" cy="138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13" name="Line 89"/>
              <p:cNvSpPr>
                <a:spLocks noChangeShapeType="1"/>
              </p:cNvSpPr>
              <p:nvPr/>
            </p:nvSpPr>
            <p:spPr bwMode="auto">
              <a:xfrm flipV="1">
                <a:off x="4105" y="2271"/>
                <a:ext cx="0" cy="66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14" name="Line 90"/>
              <p:cNvSpPr>
                <a:spLocks noChangeShapeType="1"/>
              </p:cNvSpPr>
              <p:nvPr/>
            </p:nvSpPr>
            <p:spPr bwMode="auto">
              <a:xfrm flipV="1">
                <a:off x="4105" y="2364"/>
                <a:ext cx="271" cy="4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stealth" w="lg" len="lg"/>
                <a:tailEnd type="stealth" w="lg" len="lg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15" name="Line 91"/>
              <p:cNvSpPr>
                <a:spLocks noChangeShapeType="1"/>
              </p:cNvSpPr>
              <p:nvPr/>
            </p:nvSpPr>
            <p:spPr bwMode="auto">
              <a:xfrm flipH="1" flipV="1">
                <a:off x="3379" y="2500"/>
                <a:ext cx="770" cy="39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16" name="Line 92"/>
              <p:cNvSpPr>
                <a:spLocks noChangeShapeType="1"/>
              </p:cNvSpPr>
              <p:nvPr/>
            </p:nvSpPr>
            <p:spPr bwMode="auto">
              <a:xfrm flipH="1" flipV="1">
                <a:off x="4105" y="2137"/>
                <a:ext cx="272" cy="18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17" name="Line 93"/>
              <p:cNvSpPr>
                <a:spLocks noChangeShapeType="1"/>
              </p:cNvSpPr>
              <p:nvPr/>
            </p:nvSpPr>
            <p:spPr bwMode="auto">
              <a:xfrm>
                <a:off x="2064" y="1124"/>
                <a:ext cx="193" cy="21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lg" len="lg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18" name="Rectangle 94"/>
              <p:cNvSpPr>
                <a:spLocks noChangeArrowheads="1"/>
              </p:cNvSpPr>
              <p:nvPr/>
            </p:nvSpPr>
            <p:spPr bwMode="auto">
              <a:xfrm>
                <a:off x="1451" y="968"/>
                <a:ext cx="66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en-US" altLang="ko-KR" sz="1400">
                    <a:solidFill>
                      <a:srgbClr val="FFFF00"/>
                    </a:solidFill>
                    <a:latin typeface="Arial" charset="0"/>
                    <a:ea typeface="HY헤드라인M" pitchFamily="18" charset="-127"/>
                  </a:rPr>
                  <a:t>Helicopter</a:t>
                </a:r>
              </a:p>
            </p:txBody>
          </p:sp>
          <p:sp>
            <p:nvSpPr>
              <p:cNvPr id="333919" name="Line 95"/>
              <p:cNvSpPr>
                <a:spLocks noChangeShapeType="1"/>
              </p:cNvSpPr>
              <p:nvPr/>
            </p:nvSpPr>
            <p:spPr bwMode="auto">
              <a:xfrm flipH="1">
                <a:off x="3334" y="1079"/>
                <a:ext cx="91" cy="83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lg" len="lg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20" name="Rectangle 96"/>
              <p:cNvSpPr>
                <a:spLocks noChangeArrowheads="1"/>
              </p:cNvSpPr>
              <p:nvPr/>
            </p:nvSpPr>
            <p:spPr bwMode="auto">
              <a:xfrm>
                <a:off x="3291" y="892"/>
                <a:ext cx="108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en-US" altLang="ko-KR" sz="1400">
                    <a:solidFill>
                      <a:srgbClr val="FFFF00"/>
                    </a:solidFill>
                    <a:latin typeface="Arial" charset="0"/>
                    <a:ea typeface="HY헤드라인M" pitchFamily="18" charset="-127"/>
                  </a:rPr>
                  <a:t>Container: 31 TEU</a:t>
                </a:r>
              </a:p>
            </p:txBody>
          </p:sp>
          <p:sp>
            <p:nvSpPr>
              <p:cNvPr id="333921" name="Line 97"/>
              <p:cNvSpPr>
                <a:spLocks noChangeShapeType="1"/>
              </p:cNvSpPr>
              <p:nvPr/>
            </p:nvSpPr>
            <p:spPr bwMode="auto">
              <a:xfrm flipH="1">
                <a:off x="3697" y="1669"/>
                <a:ext cx="45" cy="18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lg" len="lg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22" name="Rectangle 98"/>
              <p:cNvSpPr>
                <a:spLocks noChangeArrowheads="1"/>
              </p:cNvSpPr>
              <p:nvPr/>
            </p:nvSpPr>
            <p:spPr bwMode="auto">
              <a:xfrm>
                <a:off x="3515" y="1487"/>
                <a:ext cx="43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400">
                    <a:solidFill>
                      <a:srgbClr val="FFFF00"/>
                    </a:solidFill>
                    <a:latin typeface="Arial" charset="0"/>
                    <a:ea typeface="HY헤드라인M" pitchFamily="18" charset="-127"/>
                  </a:rPr>
                  <a:t>Barge</a:t>
                </a:r>
              </a:p>
            </p:txBody>
          </p:sp>
          <p:sp>
            <p:nvSpPr>
              <p:cNvPr id="333923" name="Line 99"/>
              <p:cNvSpPr>
                <a:spLocks noChangeShapeType="1"/>
              </p:cNvSpPr>
              <p:nvPr/>
            </p:nvSpPr>
            <p:spPr bwMode="auto">
              <a:xfrm flipV="1">
                <a:off x="2245" y="1820"/>
                <a:ext cx="182" cy="43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lg" len="lg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24" name="Rectangle 100"/>
              <p:cNvSpPr>
                <a:spLocks noChangeArrowheads="1"/>
              </p:cNvSpPr>
              <p:nvPr/>
            </p:nvSpPr>
            <p:spPr bwMode="auto">
              <a:xfrm>
                <a:off x="1656" y="2238"/>
                <a:ext cx="67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400">
                    <a:solidFill>
                      <a:srgbClr val="FFFF00"/>
                    </a:solidFill>
                    <a:latin typeface="Arial" charset="0"/>
                    <a:ea typeface="HY헤드라인M" pitchFamily="18" charset="-127"/>
                  </a:rPr>
                  <a:t>Work Boat</a:t>
                </a:r>
              </a:p>
            </p:txBody>
          </p:sp>
          <p:sp>
            <p:nvSpPr>
              <p:cNvPr id="333925" name="Line 101"/>
              <p:cNvSpPr>
                <a:spLocks noChangeShapeType="1"/>
              </p:cNvSpPr>
              <p:nvPr/>
            </p:nvSpPr>
            <p:spPr bwMode="auto">
              <a:xfrm flipH="1">
                <a:off x="3923" y="1669"/>
                <a:ext cx="91" cy="18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lg" len="lg"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33926" name="Rectangle 102"/>
              <p:cNvSpPr>
                <a:spLocks noChangeArrowheads="1"/>
              </p:cNvSpPr>
              <p:nvPr/>
            </p:nvSpPr>
            <p:spPr bwMode="auto">
              <a:xfrm>
                <a:off x="4014" y="1397"/>
                <a:ext cx="454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400">
                    <a:solidFill>
                      <a:srgbClr val="FFFF00"/>
                    </a:solidFill>
                    <a:latin typeface="Arial" charset="0"/>
                    <a:ea typeface="HY헤드라인M" pitchFamily="18" charset="-127"/>
                  </a:rPr>
                  <a:t>25ton Crane</a:t>
                </a:r>
              </a:p>
            </p:txBody>
          </p:sp>
          <p:sp>
            <p:nvSpPr>
              <p:cNvPr id="333927" name="Text Box 103"/>
              <p:cNvSpPr txBox="1">
                <a:spLocks noChangeArrowheads="1"/>
              </p:cNvSpPr>
              <p:nvPr/>
            </p:nvSpPr>
            <p:spPr bwMode="auto">
              <a:xfrm>
                <a:off x="4422" y="2523"/>
                <a:ext cx="861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ko-KR" sz="140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HY헤드라인M" pitchFamily="18" charset="-127"/>
                  </a:rPr>
                  <a:t>Breadth: 19 m</a:t>
                </a:r>
              </a:p>
            </p:txBody>
          </p:sp>
        </p:grpSp>
      </p:grp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1</a:t>
            </a:r>
            <a:endParaRPr lang="en-US" altLang="ko-KR" sz="3000" dirty="0"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그림2"/>
          <p:cNvPicPr>
            <a:picLocks noChangeAspect="1" noChangeArrowheads="1"/>
          </p:cNvPicPr>
          <p:nvPr/>
        </p:nvPicPr>
        <p:blipFill>
          <a:blip r:embed="rId2" cstate="print"/>
          <a:srcRect t="11458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4054" name="Rectangle 6"/>
          <p:cNvSpPr>
            <a:spLocks noChangeArrowheads="1"/>
          </p:cNvSpPr>
          <p:nvPr/>
        </p:nvSpPr>
        <p:spPr bwMode="auto">
          <a:xfrm>
            <a:off x="0" y="239712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14053" name="_x169887480" descr="EMB0000014412f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367996"/>
            <a:ext cx="8572560" cy="3275450"/>
          </a:xfrm>
          <a:prstGeom prst="rect">
            <a:avLst/>
          </a:prstGeom>
          <a:noFill/>
        </p:spPr>
      </p:pic>
      <p:sp>
        <p:nvSpPr>
          <p:cNvPr id="514057" name="Rectangle 9"/>
          <p:cNvSpPr>
            <a:spLocks noChangeArrowheads="1"/>
          </p:cNvSpPr>
          <p:nvPr/>
        </p:nvSpPr>
        <p:spPr bwMode="auto">
          <a:xfrm>
            <a:off x="0" y="155733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14060" name="_x169853568" descr="EMB0000014412f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676" y="4572008"/>
            <a:ext cx="8571062" cy="1978168"/>
          </a:xfrm>
          <a:prstGeom prst="rect">
            <a:avLst/>
          </a:prstGeom>
          <a:noFill/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2</a:t>
            </a:r>
            <a:endParaRPr lang="en-US" altLang="ko-KR" sz="3000" dirty="0"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그림2"/>
          <p:cNvPicPr>
            <a:picLocks noChangeAspect="1" noChangeArrowheads="1"/>
          </p:cNvPicPr>
          <p:nvPr/>
        </p:nvPicPr>
        <p:blipFill>
          <a:blip r:embed="rId3" cstate="print"/>
          <a:srcRect t="11458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9816" name="Rectangle 24"/>
          <p:cNvSpPr>
            <a:spLocks noChangeArrowheads="1"/>
          </p:cNvSpPr>
          <p:nvPr/>
        </p:nvSpPr>
        <p:spPr bwMode="auto">
          <a:xfrm>
            <a:off x="612775" y="1160463"/>
            <a:ext cx="7920038" cy="128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buSzPct val="80000"/>
              <a:buFontTx/>
              <a:buBlip>
                <a:blip r:embed="rId4"/>
              </a:buBlip>
            </a:pP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</a:t>
            </a:r>
            <a:r>
              <a:rPr lang="en-US" altLang="ko-KR" dirty="0">
                <a:solidFill>
                  <a:srgbClr val="000066"/>
                </a:solidFill>
                <a:latin typeface="Arial" charset="0"/>
                <a:ea typeface="HY헤드라인M" pitchFamily="18" charset="-127"/>
              </a:rPr>
              <a:t>Higher Tensile Steel</a:t>
            </a:r>
            <a:endParaRPr lang="ko-KR" altLang="ko-KR" dirty="0">
              <a:solidFill>
                <a:srgbClr val="000066"/>
              </a:solidFill>
              <a:latin typeface="Arial" charset="0"/>
              <a:ea typeface="HY헤드라인M" pitchFamily="18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latin typeface="Arial" charset="0"/>
                <a:ea typeface="HY헤드라인M" pitchFamily="18" charset="-127"/>
              </a:rPr>
              <a:t>   </a:t>
            </a:r>
            <a:r>
              <a:rPr lang="en-US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- Ice strengthening area and transverse structural members</a:t>
            </a:r>
            <a:endParaRPr lang="ko-KR" altLang="ko-KR" sz="1600" dirty="0">
              <a:solidFill>
                <a:srgbClr val="000066"/>
              </a:solidFill>
              <a:latin typeface="Arial" charset="0"/>
              <a:ea typeface="HY헤드라인M" pitchFamily="18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  </a:t>
            </a:r>
            <a:r>
              <a:rPr lang="ko-KR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- </a:t>
            </a:r>
            <a:r>
              <a:rPr lang="en-US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Thickness : </a:t>
            </a:r>
            <a:r>
              <a:rPr lang="ko-KR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39.5 mm</a:t>
            </a:r>
            <a:r>
              <a:rPr lang="en-US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in max.</a:t>
            </a:r>
            <a:endParaRPr lang="ko-KR" altLang="ko-KR" sz="1600" dirty="0">
              <a:solidFill>
                <a:schemeClr val="tx1"/>
              </a:solidFill>
              <a:latin typeface="Arial" charset="0"/>
              <a:ea typeface="HY헤드라인M" pitchFamily="18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  - Material (RE</a:t>
            </a:r>
            <a:r>
              <a:rPr lang="ko-KR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36</a:t>
            </a:r>
            <a:r>
              <a:rPr lang="en-US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, </a:t>
            </a:r>
            <a:r>
              <a:rPr lang="ko-KR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- 40 ℃</a:t>
            </a:r>
            <a:r>
              <a:rPr lang="en-US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) : normalized steel or TMCP steel</a:t>
            </a:r>
            <a:endParaRPr lang="ko-KR" altLang="ko-KR" sz="1400" dirty="0">
              <a:solidFill>
                <a:schemeClr val="tx1"/>
              </a:solidFill>
              <a:latin typeface="Arial" charset="0"/>
              <a:ea typeface="HY헤드라인M" pitchFamily="18" charset="-127"/>
            </a:endParaRPr>
          </a:p>
        </p:txBody>
      </p:sp>
      <p:sp>
        <p:nvSpPr>
          <p:cNvPr id="289833" name="Line 41"/>
          <p:cNvSpPr>
            <a:spLocks noChangeShapeType="1"/>
          </p:cNvSpPr>
          <p:nvPr/>
        </p:nvSpPr>
        <p:spPr bwMode="auto">
          <a:xfrm>
            <a:off x="4405313" y="5537200"/>
            <a:ext cx="1587" cy="220663"/>
          </a:xfrm>
          <a:prstGeom prst="line">
            <a:avLst/>
          </a:prstGeom>
          <a:noFill/>
          <a:ln w="25400">
            <a:noFill/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89835" name="Line 43"/>
          <p:cNvSpPr>
            <a:spLocks noChangeShapeType="1"/>
          </p:cNvSpPr>
          <p:nvPr/>
        </p:nvSpPr>
        <p:spPr bwMode="auto">
          <a:xfrm>
            <a:off x="1333500" y="5649913"/>
            <a:ext cx="1588" cy="220662"/>
          </a:xfrm>
          <a:prstGeom prst="line">
            <a:avLst/>
          </a:prstGeom>
          <a:noFill/>
          <a:ln w="25400">
            <a:noFill/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89838" name="Rectangle 46"/>
          <p:cNvSpPr>
            <a:spLocks noChangeArrowheads="1"/>
          </p:cNvSpPr>
          <p:nvPr/>
        </p:nvSpPr>
        <p:spPr bwMode="auto">
          <a:xfrm>
            <a:off x="612775" y="5083193"/>
            <a:ext cx="7920038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SzPct val="80000"/>
              <a:buFontTx/>
              <a:buBlip>
                <a:blip r:embed="rId4"/>
              </a:buBlip>
            </a:pPr>
            <a:r>
              <a:rPr lang="en-US" altLang="ko-KR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</a:t>
            </a:r>
            <a:r>
              <a:rPr lang="en-US" altLang="ko-KR" dirty="0">
                <a:solidFill>
                  <a:srgbClr val="000066"/>
                </a:solidFill>
                <a:latin typeface="Arial" charset="0"/>
                <a:ea typeface="HY헤드라인M" pitchFamily="18" charset="-127"/>
              </a:rPr>
              <a:t>Hull Stress &amp; Ice Load Monitoring System</a:t>
            </a:r>
            <a:endParaRPr lang="ko-KR" altLang="ko-KR" dirty="0">
              <a:solidFill>
                <a:srgbClr val="000066"/>
              </a:solidFill>
              <a:latin typeface="Arial" charset="0"/>
              <a:ea typeface="HY헤드라인M" pitchFamily="18" charset="-127"/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  <a:buSzPct val="80000"/>
            </a:pPr>
            <a:r>
              <a:rPr lang="en-US" altLang="ko-KR" sz="1600" dirty="0">
                <a:solidFill>
                  <a:schemeClr val="tx1"/>
                </a:solidFill>
                <a:latin typeface="Arial" charset="0"/>
                <a:ea typeface="HY헤드라인M" pitchFamily="18" charset="-127"/>
              </a:rPr>
              <a:t>   - </a:t>
            </a:r>
            <a:r>
              <a:rPr lang="en-US" altLang="ko-KR" sz="1600" dirty="0" err="1">
                <a:solidFill>
                  <a:schemeClr val="tx1"/>
                </a:solidFill>
                <a:latin typeface="Arial" charset="0"/>
              </a:rPr>
              <a:t>Realtime</a:t>
            </a:r>
            <a:r>
              <a:rPr lang="en-US" altLang="ko-KR" sz="1600" dirty="0">
                <a:solidFill>
                  <a:schemeClr val="tx1"/>
                </a:solidFill>
                <a:latin typeface="Arial" charset="0"/>
              </a:rPr>
              <a:t> monitoring and alert while ice breaking</a:t>
            </a:r>
          </a:p>
          <a:p>
            <a:pPr algn="l">
              <a:lnSpc>
                <a:spcPct val="120000"/>
              </a:lnSpc>
              <a:spcBef>
                <a:spcPct val="0"/>
              </a:spcBef>
              <a:buSzPct val="80000"/>
            </a:pPr>
            <a:r>
              <a:rPr lang="en-US" altLang="ko-KR" sz="1600" dirty="0">
                <a:solidFill>
                  <a:schemeClr val="tx1"/>
                </a:solidFill>
                <a:latin typeface="Arial" charset="0"/>
              </a:rPr>
              <a:t>   - Keeping ice load data on cruising route</a:t>
            </a:r>
            <a:endParaRPr lang="ko-KR" altLang="ko-KR" sz="1600" dirty="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4859338" y="5084763"/>
            <a:ext cx="4067175" cy="1463675"/>
            <a:chOff x="3198" y="3373"/>
            <a:chExt cx="2177" cy="783"/>
          </a:xfrm>
        </p:grpSpPr>
        <p:pic>
          <p:nvPicPr>
            <p:cNvPr id="289855" name="Picture 63" descr="그림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98" y="3373"/>
              <a:ext cx="2177" cy="783"/>
            </a:xfrm>
            <a:prstGeom prst="rect">
              <a:avLst/>
            </a:prstGeom>
            <a:noFill/>
          </p:spPr>
        </p:pic>
        <p:sp>
          <p:nvSpPr>
            <p:cNvPr id="289845" name="Oval 53"/>
            <p:cNvSpPr>
              <a:spLocks noChangeArrowheads="1"/>
            </p:cNvSpPr>
            <p:nvPr/>
          </p:nvSpPr>
          <p:spPr bwMode="auto">
            <a:xfrm>
              <a:off x="3569" y="3811"/>
              <a:ext cx="212" cy="88"/>
            </a:xfrm>
            <a:prstGeom prst="ellipse">
              <a:avLst/>
            </a:prstGeom>
            <a:solidFill>
              <a:srgbClr val="FF0000">
                <a:alpha val="10001"/>
              </a:srgb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289846" name="Oval 54"/>
            <p:cNvSpPr>
              <a:spLocks noChangeArrowheads="1"/>
            </p:cNvSpPr>
            <p:nvPr/>
          </p:nvSpPr>
          <p:spPr bwMode="auto">
            <a:xfrm>
              <a:off x="4143" y="3775"/>
              <a:ext cx="213" cy="88"/>
            </a:xfrm>
            <a:prstGeom prst="ellipse">
              <a:avLst/>
            </a:prstGeom>
            <a:solidFill>
              <a:srgbClr val="FF0000">
                <a:alpha val="10001"/>
              </a:srgb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289847" name="Oval 55"/>
            <p:cNvSpPr>
              <a:spLocks noChangeArrowheads="1"/>
            </p:cNvSpPr>
            <p:nvPr/>
          </p:nvSpPr>
          <p:spPr bwMode="auto">
            <a:xfrm>
              <a:off x="4743" y="3820"/>
              <a:ext cx="212" cy="88"/>
            </a:xfrm>
            <a:prstGeom prst="ellipse">
              <a:avLst/>
            </a:prstGeom>
            <a:solidFill>
              <a:srgbClr val="FF0000">
                <a:alpha val="10001"/>
              </a:srgb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289848" name="Oval 56"/>
            <p:cNvSpPr>
              <a:spLocks noChangeArrowheads="1"/>
            </p:cNvSpPr>
            <p:nvPr/>
          </p:nvSpPr>
          <p:spPr bwMode="auto">
            <a:xfrm>
              <a:off x="3212" y="3902"/>
              <a:ext cx="212" cy="88"/>
            </a:xfrm>
            <a:prstGeom prst="ellipse">
              <a:avLst/>
            </a:prstGeom>
            <a:solidFill>
              <a:srgbClr val="339966">
                <a:alpha val="20000"/>
              </a:srgbClr>
            </a:solidFill>
            <a:ln w="25400" algn="ctr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ko-KR" altLang="en-US"/>
            </a:p>
          </p:txBody>
        </p:sp>
        <p:sp>
          <p:nvSpPr>
            <p:cNvPr id="289849" name="Oval 57"/>
            <p:cNvSpPr>
              <a:spLocks noChangeArrowheads="1"/>
            </p:cNvSpPr>
            <p:nvPr/>
          </p:nvSpPr>
          <p:spPr bwMode="auto">
            <a:xfrm>
              <a:off x="4940" y="3905"/>
              <a:ext cx="212" cy="88"/>
            </a:xfrm>
            <a:prstGeom prst="ellipse">
              <a:avLst/>
            </a:prstGeom>
            <a:solidFill>
              <a:srgbClr val="339966">
                <a:alpha val="20000"/>
              </a:srgbClr>
            </a:solidFill>
            <a:ln w="25400" algn="ctr">
              <a:solidFill>
                <a:srgbClr val="339966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ko-KR" altLang="en-US"/>
            </a:p>
          </p:txBody>
        </p:sp>
      </p:grpSp>
      <p:pic>
        <p:nvPicPr>
          <p:cNvPr id="289852" name="Picture 60" descr="8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650" y="2605097"/>
            <a:ext cx="7943850" cy="2181225"/>
          </a:xfrm>
          <a:prstGeom prst="rect">
            <a:avLst/>
          </a:prstGeom>
          <a:noFill/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3</a:t>
            </a:r>
            <a:endParaRPr lang="en-US" altLang="ko-KR" sz="3000" dirty="0"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9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9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9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9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16" grpId="0"/>
      <p:bldP spid="2898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그림2"/>
          <p:cNvPicPr>
            <a:picLocks noChangeAspect="1" noChangeArrowheads="1"/>
          </p:cNvPicPr>
          <p:nvPr/>
        </p:nvPicPr>
        <p:blipFill>
          <a:blip r:embed="rId2" cstate="print"/>
          <a:srcRect t="11458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86"/>
          <p:cNvGrpSpPr>
            <a:grpSpLocks/>
          </p:cNvGrpSpPr>
          <p:nvPr/>
        </p:nvGrpSpPr>
        <p:grpSpPr bwMode="auto">
          <a:xfrm>
            <a:off x="298450" y="4589463"/>
            <a:ext cx="8594725" cy="2008187"/>
            <a:chOff x="188" y="2891"/>
            <a:chExt cx="5414" cy="1265"/>
          </a:xfrm>
        </p:grpSpPr>
        <p:pic>
          <p:nvPicPr>
            <p:cNvPr id="290874" name="Picture 58" descr="그림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8" y="2891"/>
              <a:ext cx="5414" cy="1265"/>
            </a:xfrm>
            <a:prstGeom prst="rect">
              <a:avLst/>
            </a:prstGeom>
            <a:noFill/>
          </p:spPr>
        </p:pic>
        <p:sp>
          <p:nvSpPr>
            <p:cNvPr id="290868" name="Rectangle 52"/>
            <p:cNvSpPr>
              <a:spLocks noChangeArrowheads="1"/>
            </p:cNvSpPr>
            <p:nvPr/>
          </p:nvSpPr>
          <p:spPr bwMode="auto">
            <a:xfrm>
              <a:off x="348" y="3022"/>
              <a:ext cx="5037" cy="6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  <a:buFontTx/>
                <a:buBlip>
                  <a:blip r:embed="rId4"/>
                </a:buBlip>
              </a:pPr>
              <a:r>
                <a:rPr lang="en-US" altLang="ko-KR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</a:t>
              </a:r>
              <a:r>
                <a:rPr lang="en-US" altLang="ko-KR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Sensors fitted on Hull Bottom</a:t>
              </a:r>
            </a:p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 - Compact and no interferance</a:t>
              </a:r>
            </a:p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 - Ice protection of bottom sensors from ice load</a:t>
              </a:r>
            </a:p>
          </p:txBody>
        </p:sp>
      </p:grpSp>
      <p:pic>
        <p:nvPicPr>
          <p:cNvPr id="290870" name="Picture 54" descr="3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125" y="4724400"/>
            <a:ext cx="2076450" cy="1781175"/>
          </a:xfrm>
          <a:prstGeom prst="rect">
            <a:avLst/>
          </a:prstGeom>
          <a:noFill/>
        </p:spPr>
      </p:pic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298450" y="2747963"/>
            <a:ext cx="8594725" cy="1762125"/>
            <a:chOff x="188" y="1731"/>
            <a:chExt cx="5414" cy="1110"/>
          </a:xfrm>
        </p:grpSpPr>
        <p:pic>
          <p:nvPicPr>
            <p:cNvPr id="290873" name="Picture 57" descr="그림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8" y="1731"/>
              <a:ext cx="5414" cy="1110"/>
            </a:xfrm>
            <a:prstGeom prst="rect">
              <a:avLst/>
            </a:prstGeom>
            <a:noFill/>
          </p:spPr>
        </p:pic>
        <p:sp>
          <p:nvSpPr>
            <p:cNvPr id="290856" name="Rectangle 40"/>
            <p:cNvSpPr>
              <a:spLocks noChangeArrowheads="1"/>
            </p:cNvSpPr>
            <p:nvPr/>
          </p:nvSpPr>
          <p:spPr bwMode="auto">
            <a:xfrm>
              <a:off x="348" y="1865"/>
              <a:ext cx="3175" cy="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  <a:buFontTx/>
                <a:buBlip>
                  <a:blip r:embed="rId4"/>
                </a:buBlip>
              </a:pPr>
              <a:r>
                <a:rPr lang="en-US" altLang="ko-KR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 Working Deck</a:t>
              </a:r>
            </a:p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- Wooden deck</a:t>
              </a:r>
            </a:p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- Close for winches</a:t>
              </a:r>
            </a:p>
            <a:p>
              <a:pPr algn="l">
                <a:lnSpc>
                  <a:spcPct val="13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- Room for controlling &amp; monitoring</a:t>
              </a:r>
            </a:p>
          </p:txBody>
        </p:sp>
      </p:grpSp>
      <p:pic>
        <p:nvPicPr>
          <p:cNvPr id="290889" name="Picture 73" descr="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9575" y="2852738"/>
            <a:ext cx="3175000" cy="1571625"/>
          </a:xfrm>
          <a:prstGeom prst="rect">
            <a:avLst/>
          </a:prstGeom>
          <a:noFill/>
        </p:spPr>
      </p:pic>
      <p:grpSp>
        <p:nvGrpSpPr>
          <p:cNvPr id="4" name="Group 84"/>
          <p:cNvGrpSpPr>
            <a:grpSpLocks/>
          </p:cNvGrpSpPr>
          <p:nvPr/>
        </p:nvGrpSpPr>
        <p:grpSpPr bwMode="auto">
          <a:xfrm>
            <a:off x="298450" y="908050"/>
            <a:ext cx="8594725" cy="1762125"/>
            <a:chOff x="188" y="572"/>
            <a:chExt cx="5414" cy="1110"/>
          </a:xfrm>
        </p:grpSpPr>
        <p:pic>
          <p:nvPicPr>
            <p:cNvPr id="290872" name="Picture 56" descr="그림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8" y="572"/>
              <a:ext cx="5414" cy="1110"/>
            </a:xfrm>
            <a:prstGeom prst="rect">
              <a:avLst/>
            </a:prstGeom>
            <a:noFill/>
          </p:spPr>
        </p:pic>
        <p:sp>
          <p:nvSpPr>
            <p:cNvPr id="290843" name="Rectangle 27"/>
            <p:cNvSpPr>
              <a:spLocks noChangeArrowheads="1"/>
            </p:cNvSpPr>
            <p:nvPr/>
          </p:nvSpPr>
          <p:spPr bwMode="auto">
            <a:xfrm>
              <a:off x="348" y="730"/>
              <a:ext cx="3311" cy="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  <a:buFontTx/>
                <a:buBlip>
                  <a:blip r:embed="rId4"/>
                </a:buBlip>
              </a:pPr>
              <a:r>
                <a:rPr lang="en-US" altLang="ko-KR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</a:t>
              </a:r>
              <a:r>
                <a:rPr lang="en-US" altLang="ko-KR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Heeling System</a:t>
              </a:r>
            </a:p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 - Air-blow type</a:t>
              </a:r>
            </a:p>
            <a:p>
              <a:pPr algn="l">
                <a:lnSpc>
                  <a:spcPct val="14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 - 7 </a:t>
              </a:r>
              <a:r>
                <a:rPr lang="ko-KR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°</a:t>
              </a: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heeling from port to starboard</a:t>
              </a:r>
            </a:p>
            <a:p>
              <a:pPr algn="l">
                <a:lnSpc>
                  <a:spcPct val="90000"/>
                </a:lnSpc>
                <a:spcBef>
                  <a:spcPct val="0"/>
                </a:spcBef>
                <a:buSzPct val="80000"/>
              </a:pPr>
              <a:r>
                <a:rPr lang="en-US" altLang="ko-KR" sz="160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    during 3 minutes</a:t>
              </a:r>
            </a:p>
          </p:txBody>
        </p:sp>
      </p:grpSp>
      <p:pic>
        <p:nvPicPr>
          <p:cNvPr id="290890" name="Picture 74" descr="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4663" y="981075"/>
            <a:ext cx="3109912" cy="1590675"/>
          </a:xfrm>
          <a:prstGeom prst="rect">
            <a:avLst/>
          </a:prstGeom>
          <a:noFill/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4</a:t>
            </a:r>
            <a:endParaRPr lang="en-US" altLang="ko-KR" sz="3000" dirty="0"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0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0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0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0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0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0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91" name="Picture 27" descr="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3488" y="765175"/>
            <a:ext cx="4100512" cy="6092825"/>
          </a:xfrm>
          <a:prstGeom prst="rect">
            <a:avLst/>
          </a:prstGeom>
          <a:noFill/>
        </p:spPr>
      </p:pic>
      <p:grpSp>
        <p:nvGrpSpPr>
          <p:cNvPr id="2" name="Group 143"/>
          <p:cNvGrpSpPr>
            <a:grpSpLocks/>
          </p:cNvGrpSpPr>
          <p:nvPr/>
        </p:nvGrpSpPr>
        <p:grpSpPr bwMode="auto">
          <a:xfrm>
            <a:off x="487363" y="4346575"/>
            <a:ext cx="5486400" cy="1978025"/>
            <a:chOff x="307" y="2738"/>
            <a:chExt cx="3456" cy="1246"/>
          </a:xfrm>
        </p:grpSpPr>
        <p:pic>
          <p:nvPicPr>
            <p:cNvPr id="292925" name="Picture 61" descr="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7" y="2738"/>
              <a:ext cx="3456" cy="1246"/>
            </a:xfrm>
            <a:prstGeom prst="rect">
              <a:avLst/>
            </a:prstGeom>
            <a:noFill/>
          </p:spPr>
        </p:pic>
        <p:grpSp>
          <p:nvGrpSpPr>
            <p:cNvPr id="3" name="Group 127"/>
            <p:cNvGrpSpPr>
              <a:grpSpLocks/>
            </p:cNvGrpSpPr>
            <p:nvPr/>
          </p:nvGrpSpPr>
          <p:grpSpPr bwMode="auto">
            <a:xfrm>
              <a:off x="2803" y="3325"/>
              <a:ext cx="362" cy="314"/>
              <a:chOff x="9140" y="3203"/>
              <a:chExt cx="680" cy="590"/>
            </a:xfrm>
          </p:grpSpPr>
          <p:sp>
            <p:nvSpPr>
              <p:cNvPr id="292989" name="Rectangle 125"/>
              <p:cNvSpPr>
                <a:spLocks noChangeArrowheads="1"/>
              </p:cNvSpPr>
              <p:nvPr/>
            </p:nvSpPr>
            <p:spPr bwMode="auto">
              <a:xfrm>
                <a:off x="9185" y="3203"/>
                <a:ext cx="590" cy="590"/>
              </a:xfrm>
              <a:prstGeom prst="rect">
                <a:avLst/>
              </a:prstGeom>
              <a:solidFill>
                <a:srgbClr val="CCFFCC">
                  <a:alpha val="30000"/>
                </a:srgbClr>
              </a:soli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92990" name="Rectangle 126"/>
              <p:cNvSpPr>
                <a:spLocks noChangeArrowheads="1"/>
              </p:cNvSpPr>
              <p:nvPr/>
            </p:nvSpPr>
            <p:spPr bwMode="auto">
              <a:xfrm>
                <a:off x="9140" y="3339"/>
                <a:ext cx="680" cy="91"/>
              </a:xfrm>
              <a:prstGeom prst="rect">
                <a:avLst/>
              </a:prstGeom>
              <a:solidFill>
                <a:srgbClr val="FF9966">
                  <a:alpha val="39999"/>
                </a:srgbClr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4" name="Group 142"/>
          <p:cNvGrpSpPr>
            <a:grpSpLocks/>
          </p:cNvGrpSpPr>
          <p:nvPr/>
        </p:nvGrpSpPr>
        <p:grpSpPr bwMode="auto">
          <a:xfrm>
            <a:off x="323850" y="3644900"/>
            <a:ext cx="5976938" cy="3097213"/>
            <a:chOff x="204" y="2296"/>
            <a:chExt cx="3765" cy="1951"/>
          </a:xfrm>
        </p:grpSpPr>
        <p:sp>
          <p:nvSpPr>
            <p:cNvPr id="292993" name="Freeform 129"/>
            <p:cNvSpPr>
              <a:spLocks/>
            </p:cNvSpPr>
            <p:nvPr/>
          </p:nvSpPr>
          <p:spPr bwMode="auto">
            <a:xfrm>
              <a:off x="3165" y="2931"/>
              <a:ext cx="318" cy="501"/>
            </a:xfrm>
            <a:custGeom>
              <a:avLst/>
              <a:gdLst/>
              <a:ahLst/>
              <a:cxnLst>
                <a:cxn ang="0">
                  <a:pos x="318" y="0"/>
                </a:cxn>
                <a:cxn ang="0">
                  <a:pos x="317" y="456"/>
                </a:cxn>
                <a:cxn ang="0">
                  <a:pos x="0" y="454"/>
                </a:cxn>
              </a:cxnLst>
              <a:rect l="0" t="0" r="r" b="b"/>
              <a:pathLst>
                <a:path w="318" h="456">
                  <a:moveTo>
                    <a:pt x="318" y="0"/>
                  </a:moveTo>
                  <a:lnTo>
                    <a:pt x="317" y="456"/>
                  </a:lnTo>
                  <a:lnTo>
                    <a:pt x="0" y="454"/>
                  </a:lnTo>
                </a:path>
              </a:pathLst>
            </a:custGeom>
            <a:noFill/>
            <a:ln w="25400" cap="flat" cmpd="sng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prstDash val="solid"/>
              <a:round/>
              <a:headEnd type="none" w="med" len="med"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2994" name="Line 130"/>
            <p:cNvSpPr>
              <a:spLocks noChangeShapeType="1"/>
            </p:cNvSpPr>
            <p:nvPr/>
          </p:nvSpPr>
          <p:spPr bwMode="auto">
            <a:xfrm>
              <a:off x="2984" y="2614"/>
              <a:ext cx="0" cy="589"/>
            </a:xfrm>
            <a:prstGeom prst="line">
              <a:avLst/>
            </a:prstGeom>
            <a:noFill/>
            <a:ln w="25400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round/>
              <a:headEnd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2995" name="Freeform 131"/>
            <p:cNvSpPr>
              <a:spLocks/>
            </p:cNvSpPr>
            <p:nvPr/>
          </p:nvSpPr>
          <p:spPr bwMode="auto">
            <a:xfrm rot="16200000" flipV="1">
              <a:off x="1328" y="2954"/>
              <a:ext cx="725" cy="45"/>
            </a:xfrm>
            <a:custGeom>
              <a:avLst/>
              <a:gdLst/>
              <a:ahLst/>
              <a:cxnLst>
                <a:cxn ang="0">
                  <a:pos x="318" y="0"/>
                </a:cxn>
                <a:cxn ang="0">
                  <a:pos x="317" y="456"/>
                </a:cxn>
                <a:cxn ang="0">
                  <a:pos x="0" y="454"/>
                </a:cxn>
              </a:cxnLst>
              <a:rect l="0" t="0" r="r" b="b"/>
              <a:pathLst>
                <a:path w="318" h="456">
                  <a:moveTo>
                    <a:pt x="318" y="0"/>
                  </a:moveTo>
                  <a:lnTo>
                    <a:pt x="317" y="456"/>
                  </a:lnTo>
                  <a:lnTo>
                    <a:pt x="0" y="454"/>
                  </a:lnTo>
                </a:path>
              </a:pathLst>
            </a:custGeom>
            <a:noFill/>
            <a:ln w="25400" cap="flat" cmpd="sng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prstDash val="solid"/>
              <a:round/>
              <a:headEnd type="none" w="med" len="med"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2996" name="Freeform 132"/>
            <p:cNvSpPr>
              <a:spLocks/>
            </p:cNvSpPr>
            <p:nvPr/>
          </p:nvSpPr>
          <p:spPr bwMode="auto">
            <a:xfrm rot="16200000" flipV="1">
              <a:off x="966" y="2862"/>
              <a:ext cx="1042" cy="91"/>
            </a:xfrm>
            <a:custGeom>
              <a:avLst/>
              <a:gdLst/>
              <a:ahLst/>
              <a:cxnLst>
                <a:cxn ang="0">
                  <a:pos x="318" y="0"/>
                </a:cxn>
                <a:cxn ang="0">
                  <a:pos x="317" y="456"/>
                </a:cxn>
                <a:cxn ang="0">
                  <a:pos x="0" y="454"/>
                </a:cxn>
              </a:cxnLst>
              <a:rect l="0" t="0" r="r" b="b"/>
              <a:pathLst>
                <a:path w="318" h="456">
                  <a:moveTo>
                    <a:pt x="318" y="0"/>
                  </a:moveTo>
                  <a:lnTo>
                    <a:pt x="317" y="456"/>
                  </a:lnTo>
                  <a:lnTo>
                    <a:pt x="0" y="454"/>
                  </a:lnTo>
                </a:path>
              </a:pathLst>
            </a:custGeom>
            <a:noFill/>
            <a:ln w="25400" cap="flat" cmpd="sng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prstDash val="solid"/>
              <a:round/>
              <a:headEnd type="none" w="med" len="med"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2997" name="Line 133"/>
            <p:cNvSpPr>
              <a:spLocks noChangeShapeType="1"/>
            </p:cNvSpPr>
            <p:nvPr/>
          </p:nvSpPr>
          <p:spPr bwMode="auto">
            <a:xfrm flipV="1">
              <a:off x="3029" y="3657"/>
              <a:ext cx="0" cy="408"/>
            </a:xfrm>
            <a:prstGeom prst="line">
              <a:avLst/>
            </a:prstGeom>
            <a:noFill/>
            <a:ln w="25400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round/>
              <a:headEnd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2998" name="Line 134"/>
            <p:cNvSpPr>
              <a:spLocks noChangeShapeType="1"/>
            </p:cNvSpPr>
            <p:nvPr/>
          </p:nvSpPr>
          <p:spPr bwMode="auto">
            <a:xfrm flipV="1">
              <a:off x="2167" y="3475"/>
              <a:ext cx="0" cy="590"/>
            </a:xfrm>
            <a:prstGeom prst="line">
              <a:avLst/>
            </a:prstGeom>
            <a:noFill/>
            <a:ln w="25400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round/>
              <a:headEnd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2999" name="Line 135"/>
            <p:cNvSpPr>
              <a:spLocks noChangeShapeType="1"/>
            </p:cNvSpPr>
            <p:nvPr/>
          </p:nvSpPr>
          <p:spPr bwMode="auto">
            <a:xfrm flipV="1">
              <a:off x="1850" y="3475"/>
              <a:ext cx="0" cy="590"/>
            </a:xfrm>
            <a:prstGeom prst="line">
              <a:avLst/>
            </a:prstGeom>
            <a:noFill/>
            <a:ln w="25400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round/>
              <a:headEnd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3000" name="Line 136"/>
            <p:cNvSpPr>
              <a:spLocks noChangeShapeType="1"/>
            </p:cNvSpPr>
            <p:nvPr/>
          </p:nvSpPr>
          <p:spPr bwMode="auto">
            <a:xfrm flipV="1">
              <a:off x="353" y="3521"/>
              <a:ext cx="0" cy="544"/>
            </a:xfrm>
            <a:prstGeom prst="line">
              <a:avLst/>
            </a:prstGeom>
            <a:noFill/>
            <a:ln w="25400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round/>
              <a:headEnd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3001" name="Line 137"/>
            <p:cNvSpPr>
              <a:spLocks noChangeShapeType="1"/>
            </p:cNvSpPr>
            <p:nvPr/>
          </p:nvSpPr>
          <p:spPr bwMode="auto">
            <a:xfrm>
              <a:off x="716" y="3113"/>
              <a:ext cx="0" cy="362"/>
            </a:xfrm>
            <a:prstGeom prst="line">
              <a:avLst/>
            </a:prstGeom>
            <a:noFill/>
            <a:ln w="25400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round/>
              <a:headEnd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3002" name="Line 138"/>
            <p:cNvSpPr>
              <a:spLocks noChangeShapeType="1"/>
            </p:cNvSpPr>
            <p:nvPr/>
          </p:nvSpPr>
          <p:spPr bwMode="auto">
            <a:xfrm>
              <a:off x="595" y="2931"/>
              <a:ext cx="0" cy="544"/>
            </a:xfrm>
            <a:prstGeom prst="line">
              <a:avLst/>
            </a:prstGeom>
            <a:noFill/>
            <a:ln w="25400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round/>
              <a:headEnd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93003" name="Line 139"/>
            <p:cNvSpPr>
              <a:spLocks noChangeShapeType="1"/>
            </p:cNvSpPr>
            <p:nvPr/>
          </p:nvSpPr>
          <p:spPr bwMode="auto">
            <a:xfrm>
              <a:off x="489" y="2659"/>
              <a:ext cx="0" cy="725"/>
            </a:xfrm>
            <a:prstGeom prst="line">
              <a:avLst/>
            </a:prstGeom>
            <a:noFill/>
            <a:ln w="25400">
              <a:pattFill prst="dkUpDiag">
                <a:fgClr>
                  <a:srgbClr val="800000"/>
                </a:fgClr>
                <a:bgClr>
                  <a:srgbClr val="FF0000"/>
                </a:bgClr>
              </a:pattFill>
              <a:round/>
              <a:headEnd/>
              <a:tailEnd type="triangle" w="lg" len="med"/>
            </a:ln>
            <a:effectLst>
              <a:outerShdw dist="17961" dir="2700000" algn="ctr" rotWithShape="0">
                <a:schemeClr val="bg1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grpSp>
          <p:nvGrpSpPr>
            <p:cNvPr id="5" name="Group 88"/>
            <p:cNvGrpSpPr>
              <a:grpSpLocks/>
            </p:cNvGrpSpPr>
            <p:nvPr/>
          </p:nvGrpSpPr>
          <p:grpSpPr bwMode="auto">
            <a:xfrm>
              <a:off x="204" y="4048"/>
              <a:ext cx="907" cy="199"/>
              <a:chOff x="113" y="4048"/>
              <a:chExt cx="907" cy="199"/>
            </a:xfrm>
          </p:grpSpPr>
          <p:grpSp>
            <p:nvGrpSpPr>
              <p:cNvPr id="6" name="Group 67"/>
              <p:cNvGrpSpPr>
                <a:grpSpLocks/>
              </p:cNvGrpSpPr>
              <p:nvPr/>
            </p:nvGrpSpPr>
            <p:grpSpPr bwMode="auto">
              <a:xfrm>
                <a:off x="113" y="4048"/>
                <a:ext cx="907" cy="199"/>
                <a:chOff x="4808" y="3702"/>
                <a:chExt cx="1089" cy="272"/>
              </a:xfrm>
            </p:grpSpPr>
            <p:sp>
              <p:nvSpPr>
                <p:cNvPr id="292928" name="AutoShape 64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29" name="AutoShape 65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32" name="Text Box 68"/>
              <p:cNvSpPr txBox="1">
                <a:spLocks noChangeArrowheads="1"/>
              </p:cNvSpPr>
              <p:nvPr/>
            </p:nvSpPr>
            <p:spPr bwMode="auto">
              <a:xfrm>
                <a:off x="150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Seismic Z-Frame</a:t>
                </a:r>
              </a:p>
            </p:txBody>
          </p:sp>
        </p:grpSp>
        <p:grpSp>
          <p:nvGrpSpPr>
            <p:cNvPr id="7" name="Group 87"/>
            <p:cNvGrpSpPr>
              <a:grpSpLocks/>
            </p:cNvGrpSpPr>
            <p:nvPr/>
          </p:nvGrpSpPr>
          <p:grpSpPr bwMode="auto">
            <a:xfrm>
              <a:off x="1126" y="4048"/>
              <a:ext cx="907" cy="199"/>
              <a:chOff x="1035" y="4048"/>
              <a:chExt cx="907" cy="199"/>
            </a:xfrm>
          </p:grpSpPr>
          <p:grpSp>
            <p:nvGrpSpPr>
              <p:cNvPr id="8" name="Group 71"/>
              <p:cNvGrpSpPr>
                <a:grpSpLocks/>
              </p:cNvGrpSpPr>
              <p:nvPr/>
            </p:nvGrpSpPr>
            <p:grpSpPr bwMode="auto">
              <a:xfrm>
                <a:off x="1035" y="4048"/>
                <a:ext cx="907" cy="199"/>
                <a:chOff x="4808" y="3702"/>
                <a:chExt cx="1089" cy="272"/>
              </a:xfrm>
            </p:grpSpPr>
            <p:sp>
              <p:nvSpPr>
                <p:cNvPr id="292936" name="AutoShape 72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37" name="AutoShape 73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38" name="Text Box 74"/>
              <p:cNvSpPr txBox="1">
                <a:spLocks noChangeArrowheads="1"/>
              </p:cNvSpPr>
              <p:nvPr/>
            </p:nvSpPr>
            <p:spPr bwMode="auto">
              <a:xfrm>
                <a:off x="1072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Working Boat (6 prn)</a:t>
                </a:r>
              </a:p>
            </p:txBody>
          </p:sp>
        </p:grpSp>
        <p:grpSp>
          <p:nvGrpSpPr>
            <p:cNvPr id="9" name="Group 86"/>
            <p:cNvGrpSpPr>
              <a:grpSpLocks/>
            </p:cNvGrpSpPr>
            <p:nvPr/>
          </p:nvGrpSpPr>
          <p:grpSpPr bwMode="auto">
            <a:xfrm>
              <a:off x="2048" y="4048"/>
              <a:ext cx="907" cy="199"/>
              <a:chOff x="1957" y="4048"/>
              <a:chExt cx="907" cy="199"/>
            </a:xfrm>
          </p:grpSpPr>
          <p:grpSp>
            <p:nvGrpSpPr>
              <p:cNvPr id="10" name="Group 76"/>
              <p:cNvGrpSpPr>
                <a:grpSpLocks/>
              </p:cNvGrpSpPr>
              <p:nvPr/>
            </p:nvGrpSpPr>
            <p:grpSpPr bwMode="auto">
              <a:xfrm>
                <a:off x="1957" y="4048"/>
                <a:ext cx="907" cy="199"/>
                <a:chOff x="4808" y="3702"/>
                <a:chExt cx="1089" cy="272"/>
              </a:xfrm>
            </p:grpSpPr>
            <p:sp>
              <p:nvSpPr>
                <p:cNvPr id="292941" name="AutoShape 77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42" name="AutoShape 78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43" name="Text Box 79"/>
              <p:cNvSpPr txBox="1">
                <a:spLocks noChangeArrowheads="1"/>
              </p:cNvSpPr>
              <p:nvPr/>
            </p:nvSpPr>
            <p:spPr bwMode="auto">
              <a:xfrm>
                <a:off x="1994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Safety Boat (85 prn)</a:t>
                </a:r>
              </a:p>
            </p:txBody>
          </p:sp>
        </p:grpSp>
        <p:grpSp>
          <p:nvGrpSpPr>
            <p:cNvPr id="11" name="Group 85"/>
            <p:cNvGrpSpPr>
              <a:grpSpLocks/>
            </p:cNvGrpSpPr>
            <p:nvPr/>
          </p:nvGrpSpPr>
          <p:grpSpPr bwMode="auto">
            <a:xfrm>
              <a:off x="2971" y="4048"/>
              <a:ext cx="907" cy="199"/>
              <a:chOff x="2880" y="4048"/>
              <a:chExt cx="907" cy="199"/>
            </a:xfrm>
          </p:grpSpPr>
          <p:grpSp>
            <p:nvGrpSpPr>
              <p:cNvPr id="12" name="Group 81"/>
              <p:cNvGrpSpPr>
                <a:grpSpLocks/>
              </p:cNvGrpSpPr>
              <p:nvPr/>
            </p:nvGrpSpPr>
            <p:grpSpPr bwMode="auto">
              <a:xfrm>
                <a:off x="2880" y="4048"/>
                <a:ext cx="907" cy="199"/>
                <a:chOff x="4808" y="3702"/>
                <a:chExt cx="1089" cy="272"/>
              </a:xfrm>
            </p:grpSpPr>
            <p:sp>
              <p:nvSpPr>
                <p:cNvPr id="292946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47" name="AutoShape 83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48" name="Text Box 84"/>
              <p:cNvSpPr txBox="1">
                <a:spLocks noChangeArrowheads="1"/>
              </p:cNvSpPr>
              <p:nvPr/>
            </p:nvSpPr>
            <p:spPr bwMode="auto">
              <a:xfrm>
                <a:off x="2917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Cargo Space</a:t>
                </a:r>
                <a:endParaRPr lang="ko-KR" altLang="ko-KR" sz="1000">
                  <a:solidFill>
                    <a:schemeClr val="bg1"/>
                  </a:solidFill>
                  <a:latin typeface="Arial" charset="0"/>
                  <a:ea typeface="HY헤드라인M" pitchFamily="18" charset="-127"/>
                </a:endParaRPr>
              </a:p>
            </p:txBody>
          </p:sp>
        </p:grpSp>
        <p:grpSp>
          <p:nvGrpSpPr>
            <p:cNvPr id="13" name="Group 89"/>
            <p:cNvGrpSpPr>
              <a:grpSpLocks/>
            </p:cNvGrpSpPr>
            <p:nvPr/>
          </p:nvGrpSpPr>
          <p:grpSpPr bwMode="auto">
            <a:xfrm>
              <a:off x="3062" y="2738"/>
              <a:ext cx="907" cy="199"/>
              <a:chOff x="2880" y="4048"/>
              <a:chExt cx="907" cy="199"/>
            </a:xfrm>
          </p:grpSpPr>
          <p:grpSp>
            <p:nvGrpSpPr>
              <p:cNvPr id="14" name="Group 90"/>
              <p:cNvGrpSpPr>
                <a:grpSpLocks/>
              </p:cNvGrpSpPr>
              <p:nvPr/>
            </p:nvGrpSpPr>
            <p:grpSpPr bwMode="auto">
              <a:xfrm>
                <a:off x="2880" y="4048"/>
                <a:ext cx="907" cy="199"/>
                <a:chOff x="4808" y="3702"/>
                <a:chExt cx="1089" cy="272"/>
              </a:xfrm>
            </p:grpSpPr>
            <p:sp>
              <p:nvSpPr>
                <p:cNvPr id="292955" name="AutoShape 91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56" name="AutoShape 92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57" name="Text Box 93"/>
              <p:cNvSpPr txBox="1">
                <a:spLocks noChangeArrowheads="1"/>
              </p:cNvSpPr>
              <p:nvPr/>
            </p:nvSpPr>
            <p:spPr bwMode="auto">
              <a:xfrm>
                <a:off x="2917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ko-KR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H</a:t>
                </a:r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atch Cover</a:t>
                </a:r>
                <a:endParaRPr lang="ko-KR" altLang="ko-KR" sz="1000">
                  <a:solidFill>
                    <a:schemeClr val="bg1"/>
                  </a:solidFill>
                  <a:latin typeface="Arial" charset="0"/>
                  <a:ea typeface="HY헤드라인M" pitchFamily="18" charset="-127"/>
                </a:endParaRPr>
              </a:p>
            </p:txBody>
          </p:sp>
        </p:grpSp>
        <p:grpSp>
          <p:nvGrpSpPr>
            <p:cNvPr id="15" name="Group 94"/>
            <p:cNvGrpSpPr>
              <a:grpSpLocks/>
            </p:cNvGrpSpPr>
            <p:nvPr/>
          </p:nvGrpSpPr>
          <p:grpSpPr bwMode="auto">
            <a:xfrm>
              <a:off x="2666" y="2478"/>
              <a:ext cx="907" cy="199"/>
              <a:chOff x="2880" y="4048"/>
              <a:chExt cx="907" cy="199"/>
            </a:xfrm>
          </p:grpSpPr>
          <p:grpSp>
            <p:nvGrpSpPr>
              <p:cNvPr id="16" name="Group 95"/>
              <p:cNvGrpSpPr>
                <a:grpSpLocks/>
              </p:cNvGrpSpPr>
              <p:nvPr/>
            </p:nvGrpSpPr>
            <p:grpSpPr bwMode="auto">
              <a:xfrm>
                <a:off x="2880" y="4048"/>
                <a:ext cx="907" cy="199"/>
                <a:chOff x="4808" y="3702"/>
                <a:chExt cx="1089" cy="272"/>
              </a:xfrm>
            </p:grpSpPr>
            <p:sp>
              <p:nvSpPr>
                <p:cNvPr id="292960" name="AutoShape 96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61" name="AutoShape 97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62" name="Text Box 98"/>
              <p:cNvSpPr txBox="1">
                <a:spLocks noChangeArrowheads="1"/>
              </p:cNvSpPr>
              <p:nvPr/>
            </p:nvSpPr>
            <p:spPr bwMode="auto">
              <a:xfrm>
                <a:off x="2917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ko-KR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25</a:t>
                </a:r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t crane</a:t>
                </a:r>
                <a:endParaRPr lang="ko-KR" altLang="ko-KR" sz="1000">
                  <a:solidFill>
                    <a:schemeClr val="bg1"/>
                  </a:solidFill>
                  <a:latin typeface="Arial" charset="0"/>
                  <a:ea typeface="HY헤드라인M" pitchFamily="18" charset="-127"/>
                </a:endParaRPr>
              </a:p>
            </p:txBody>
          </p:sp>
        </p:grpSp>
        <p:grpSp>
          <p:nvGrpSpPr>
            <p:cNvPr id="17" name="Group 99"/>
            <p:cNvGrpSpPr>
              <a:grpSpLocks/>
            </p:cNvGrpSpPr>
            <p:nvPr/>
          </p:nvGrpSpPr>
          <p:grpSpPr bwMode="auto">
            <a:xfrm>
              <a:off x="1701" y="2523"/>
              <a:ext cx="907" cy="199"/>
              <a:chOff x="2880" y="4048"/>
              <a:chExt cx="907" cy="199"/>
            </a:xfrm>
          </p:grpSpPr>
          <p:grpSp>
            <p:nvGrpSpPr>
              <p:cNvPr id="18" name="Group 100"/>
              <p:cNvGrpSpPr>
                <a:grpSpLocks/>
              </p:cNvGrpSpPr>
              <p:nvPr/>
            </p:nvGrpSpPr>
            <p:grpSpPr bwMode="auto">
              <a:xfrm>
                <a:off x="2880" y="4048"/>
                <a:ext cx="907" cy="199"/>
                <a:chOff x="4808" y="3702"/>
                <a:chExt cx="1089" cy="272"/>
              </a:xfrm>
            </p:grpSpPr>
            <p:sp>
              <p:nvSpPr>
                <p:cNvPr id="292965" name="AutoShape 101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66" name="AutoShape 102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67" name="Text Box 103"/>
              <p:cNvSpPr txBox="1">
                <a:spLocks noChangeArrowheads="1"/>
              </p:cNvSpPr>
              <p:nvPr/>
            </p:nvSpPr>
            <p:spPr bwMode="auto">
              <a:xfrm>
                <a:off x="2917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ko-KR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CTD </a:t>
                </a:r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Crane</a:t>
                </a:r>
                <a:endParaRPr lang="ko-KR" altLang="ko-KR" sz="1000">
                  <a:solidFill>
                    <a:schemeClr val="bg1"/>
                  </a:solidFill>
                  <a:latin typeface="Arial" charset="0"/>
                  <a:ea typeface="HY헤드라인M" pitchFamily="18" charset="-127"/>
                </a:endParaRPr>
              </a:p>
            </p:txBody>
          </p:sp>
        </p:grpSp>
        <p:grpSp>
          <p:nvGrpSpPr>
            <p:cNvPr id="19" name="Group 104"/>
            <p:cNvGrpSpPr>
              <a:grpSpLocks/>
            </p:cNvGrpSpPr>
            <p:nvPr/>
          </p:nvGrpSpPr>
          <p:grpSpPr bwMode="auto">
            <a:xfrm>
              <a:off x="1520" y="2296"/>
              <a:ext cx="907" cy="199"/>
              <a:chOff x="2880" y="4048"/>
              <a:chExt cx="907" cy="199"/>
            </a:xfrm>
          </p:grpSpPr>
          <p:grpSp>
            <p:nvGrpSpPr>
              <p:cNvPr id="20" name="Group 105"/>
              <p:cNvGrpSpPr>
                <a:grpSpLocks/>
              </p:cNvGrpSpPr>
              <p:nvPr/>
            </p:nvGrpSpPr>
            <p:grpSpPr bwMode="auto">
              <a:xfrm>
                <a:off x="2880" y="4048"/>
                <a:ext cx="907" cy="199"/>
                <a:chOff x="4808" y="3702"/>
                <a:chExt cx="1089" cy="272"/>
              </a:xfrm>
            </p:grpSpPr>
            <p:sp>
              <p:nvSpPr>
                <p:cNvPr id="292970" name="AutoShape 106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71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72" name="Text Box 108"/>
              <p:cNvSpPr txBox="1">
                <a:spLocks noChangeArrowheads="1"/>
              </p:cNvSpPr>
              <p:nvPr/>
            </p:nvSpPr>
            <p:spPr bwMode="auto">
              <a:xfrm>
                <a:off x="2917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ko-KR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 A-</a:t>
                </a:r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Frame</a:t>
                </a:r>
                <a:endParaRPr lang="ko-KR" altLang="ko-KR" sz="1000">
                  <a:solidFill>
                    <a:schemeClr val="bg1"/>
                  </a:solidFill>
                  <a:latin typeface="Arial" charset="0"/>
                  <a:ea typeface="HY헤드라인M" pitchFamily="18" charset="-127"/>
                </a:endParaRPr>
              </a:p>
            </p:txBody>
          </p:sp>
        </p:grpSp>
        <p:grpSp>
          <p:nvGrpSpPr>
            <p:cNvPr id="21" name="Group 109"/>
            <p:cNvGrpSpPr>
              <a:grpSpLocks/>
            </p:cNvGrpSpPr>
            <p:nvPr/>
          </p:nvGrpSpPr>
          <p:grpSpPr bwMode="auto">
            <a:xfrm>
              <a:off x="625" y="2931"/>
              <a:ext cx="770" cy="199"/>
              <a:chOff x="2880" y="4048"/>
              <a:chExt cx="907" cy="199"/>
            </a:xfrm>
          </p:grpSpPr>
          <p:grpSp>
            <p:nvGrpSpPr>
              <p:cNvPr id="22" name="Group 110"/>
              <p:cNvGrpSpPr>
                <a:grpSpLocks/>
              </p:cNvGrpSpPr>
              <p:nvPr/>
            </p:nvGrpSpPr>
            <p:grpSpPr bwMode="auto">
              <a:xfrm>
                <a:off x="2880" y="4048"/>
                <a:ext cx="907" cy="199"/>
                <a:chOff x="4808" y="3702"/>
                <a:chExt cx="1089" cy="272"/>
              </a:xfrm>
            </p:grpSpPr>
            <p:sp>
              <p:nvSpPr>
                <p:cNvPr id="292975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76" name="AutoShape 112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77" name="Text Box 113"/>
              <p:cNvSpPr txBox="1">
                <a:spLocks noChangeArrowheads="1"/>
              </p:cNvSpPr>
              <p:nvPr/>
            </p:nvSpPr>
            <p:spPr bwMode="auto">
              <a:xfrm>
                <a:off x="2917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ko-KR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3</a:t>
                </a:r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t Crane</a:t>
                </a:r>
                <a:endParaRPr lang="ko-KR" altLang="ko-KR" sz="1000">
                  <a:solidFill>
                    <a:schemeClr val="bg1"/>
                  </a:solidFill>
                  <a:latin typeface="Arial" charset="0"/>
                  <a:ea typeface="HY헤드라인M" pitchFamily="18" charset="-127"/>
                </a:endParaRPr>
              </a:p>
            </p:txBody>
          </p:sp>
        </p:grpSp>
        <p:grpSp>
          <p:nvGrpSpPr>
            <p:cNvPr id="23" name="Group 114"/>
            <p:cNvGrpSpPr>
              <a:grpSpLocks/>
            </p:cNvGrpSpPr>
            <p:nvPr/>
          </p:nvGrpSpPr>
          <p:grpSpPr bwMode="auto">
            <a:xfrm>
              <a:off x="535" y="2750"/>
              <a:ext cx="770" cy="199"/>
              <a:chOff x="2880" y="4048"/>
              <a:chExt cx="907" cy="199"/>
            </a:xfrm>
          </p:grpSpPr>
          <p:grpSp>
            <p:nvGrpSpPr>
              <p:cNvPr id="24" name="Group 115"/>
              <p:cNvGrpSpPr>
                <a:grpSpLocks/>
              </p:cNvGrpSpPr>
              <p:nvPr/>
            </p:nvGrpSpPr>
            <p:grpSpPr bwMode="auto">
              <a:xfrm>
                <a:off x="2880" y="4048"/>
                <a:ext cx="907" cy="199"/>
                <a:chOff x="4808" y="3702"/>
                <a:chExt cx="1089" cy="272"/>
              </a:xfrm>
            </p:grpSpPr>
            <p:sp>
              <p:nvSpPr>
                <p:cNvPr id="292980" name="AutoShape 116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81" name="AutoShape 117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82" name="Text Box 118"/>
              <p:cNvSpPr txBox="1">
                <a:spLocks noChangeArrowheads="1"/>
              </p:cNvSpPr>
              <p:nvPr/>
            </p:nvSpPr>
            <p:spPr bwMode="auto">
              <a:xfrm>
                <a:off x="2917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ko-KR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10</a:t>
                </a:r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t Crane</a:t>
                </a:r>
                <a:endParaRPr lang="ko-KR" altLang="ko-KR" sz="1000">
                  <a:solidFill>
                    <a:schemeClr val="bg1"/>
                  </a:solidFill>
                  <a:latin typeface="Arial" charset="0"/>
                  <a:ea typeface="HY헤드라인M" pitchFamily="18" charset="-127"/>
                </a:endParaRPr>
              </a:p>
            </p:txBody>
          </p:sp>
        </p:grpSp>
        <p:grpSp>
          <p:nvGrpSpPr>
            <p:cNvPr id="25" name="Group 119"/>
            <p:cNvGrpSpPr>
              <a:grpSpLocks/>
            </p:cNvGrpSpPr>
            <p:nvPr/>
          </p:nvGrpSpPr>
          <p:grpSpPr bwMode="auto">
            <a:xfrm>
              <a:off x="295" y="2478"/>
              <a:ext cx="907" cy="199"/>
              <a:chOff x="2880" y="4048"/>
              <a:chExt cx="907" cy="199"/>
            </a:xfrm>
          </p:grpSpPr>
          <p:grpSp>
            <p:nvGrpSpPr>
              <p:cNvPr id="26" name="Group 120"/>
              <p:cNvGrpSpPr>
                <a:grpSpLocks/>
              </p:cNvGrpSpPr>
              <p:nvPr/>
            </p:nvGrpSpPr>
            <p:grpSpPr bwMode="auto">
              <a:xfrm>
                <a:off x="2880" y="4048"/>
                <a:ext cx="907" cy="199"/>
                <a:chOff x="4808" y="3702"/>
                <a:chExt cx="1089" cy="272"/>
              </a:xfrm>
            </p:grpSpPr>
            <p:sp>
              <p:nvSpPr>
                <p:cNvPr id="292985" name="AutoShape 121"/>
                <p:cNvSpPr>
                  <a:spLocks noChangeArrowheads="1"/>
                </p:cNvSpPr>
                <p:nvPr/>
              </p:nvSpPr>
              <p:spPr bwMode="auto">
                <a:xfrm>
                  <a:off x="4808" y="3702"/>
                  <a:ext cx="1089" cy="272"/>
                </a:xfrm>
                <a:prstGeom prst="roundRect">
                  <a:avLst>
                    <a:gd name="adj" fmla="val 9926"/>
                  </a:avLst>
                </a:prstGeom>
                <a:solidFill>
                  <a:schemeClr val="bg1">
                    <a:alpha val="60001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2986" name="AutoShape 122"/>
                <p:cNvSpPr>
                  <a:spLocks noChangeArrowheads="1"/>
                </p:cNvSpPr>
                <p:nvPr/>
              </p:nvSpPr>
              <p:spPr bwMode="auto">
                <a:xfrm>
                  <a:off x="4832" y="3726"/>
                  <a:ext cx="1040" cy="224"/>
                </a:xfrm>
                <a:prstGeom prst="roundRect">
                  <a:avLst>
                    <a:gd name="adj" fmla="val 6301"/>
                  </a:avLst>
                </a:prstGeom>
                <a:gradFill rotWithShape="1">
                  <a:gsLst>
                    <a:gs pos="0">
                      <a:srgbClr val="006699"/>
                    </a:gs>
                    <a:gs pos="50000">
                      <a:srgbClr val="003366"/>
                    </a:gs>
                    <a:gs pos="100000">
                      <a:srgbClr val="006699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92987" name="Text Box 123"/>
              <p:cNvSpPr txBox="1">
                <a:spLocks noChangeArrowheads="1"/>
              </p:cNvSpPr>
              <p:nvPr/>
            </p:nvSpPr>
            <p:spPr bwMode="auto">
              <a:xfrm>
                <a:off x="2917" y="4099"/>
                <a:ext cx="831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>
                <a:spAutoFit/>
              </a:bodyPr>
              <a:lstStyle/>
              <a:p>
                <a:r>
                  <a:rPr lang="ko-KR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A-</a:t>
                </a:r>
                <a:r>
                  <a:rPr lang="en-US" altLang="ko-KR" sz="1000">
                    <a:solidFill>
                      <a:schemeClr val="bg1"/>
                    </a:solidFill>
                    <a:latin typeface="Arial" charset="0"/>
                    <a:ea typeface="HY헤드라인M" pitchFamily="18" charset="-127"/>
                  </a:rPr>
                  <a:t>Frame</a:t>
                </a:r>
                <a:endParaRPr lang="ko-KR" altLang="ko-KR" sz="1000">
                  <a:solidFill>
                    <a:schemeClr val="bg1"/>
                  </a:solidFill>
                  <a:latin typeface="Arial" charset="0"/>
                  <a:ea typeface="HY헤드라인M" pitchFamily="18" charset="-127"/>
                </a:endParaRPr>
              </a:p>
            </p:txBody>
          </p:sp>
        </p:grpSp>
      </p:grpSp>
      <p:grpSp>
        <p:nvGrpSpPr>
          <p:cNvPr id="27" name="Group 144"/>
          <p:cNvGrpSpPr>
            <a:grpSpLocks/>
          </p:cNvGrpSpPr>
          <p:nvPr/>
        </p:nvGrpSpPr>
        <p:grpSpPr bwMode="auto">
          <a:xfrm>
            <a:off x="323851" y="1123950"/>
            <a:ext cx="6553201" cy="1944688"/>
            <a:chOff x="204" y="572"/>
            <a:chExt cx="4128" cy="1407"/>
          </a:xfrm>
        </p:grpSpPr>
        <p:pic>
          <p:nvPicPr>
            <p:cNvPr id="293009" name="Picture 145" descr="그림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4" y="572"/>
              <a:ext cx="4128" cy="1407"/>
            </a:xfrm>
            <a:prstGeom prst="rect">
              <a:avLst/>
            </a:prstGeom>
            <a:noFill/>
          </p:spPr>
        </p:pic>
        <p:sp>
          <p:nvSpPr>
            <p:cNvPr id="293010" name="Rectangle 146"/>
            <p:cNvSpPr>
              <a:spLocks noChangeArrowheads="1"/>
            </p:cNvSpPr>
            <p:nvPr/>
          </p:nvSpPr>
          <p:spPr bwMode="auto">
            <a:xfrm>
              <a:off x="295" y="654"/>
              <a:ext cx="3967" cy="1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buSzPct val="80000"/>
                <a:buFontTx/>
                <a:buBlip>
                  <a:blip r:embed="rId5"/>
                </a:buBlip>
              </a:pP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</a:t>
              </a:r>
              <a:r>
                <a:rPr lang="en-US" altLang="ko-KR" dirty="0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Oceanography</a:t>
              </a: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: </a:t>
              </a:r>
              <a:r>
                <a:rPr lang="en-US" altLang="ko-KR" sz="1600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CTD with water sampler, etc.</a:t>
              </a:r>
            </a:p>
            <a:p>
              <a:pPr algn="l">
                <a:lnSpc>
                  <a:spcPct val="120000"/>
                </a:lnSpc>
                <a:spcBef>
                  <a:spcPct val="0"/>
                </a:spcBef>
                <a:buSzPct val="80000"/>
                <a:buFontTx/>
                <a:buBlip>
                  <a:blip r:embed="rId5"/>
                </a:buBlip>
              </a:pP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</a:t>
              </a:r>
              <a:r>
                <a:rPr lang="en-US" altLang="ko-KR" dirty="0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Geophysics</a:t>
              </a: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: </a:t>
              </a:r>
              <a:r>
                <a:rPr lang="en-US" altLang="ko-KR" sz="1600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Multi-channel seismic system, etc. </a:t>
              </a:r>
            </a:p>
            <a:p>
              <a:pPr algn="l">
                <a:lnSpc>
                  <a:spcPct val="120000"/>
                </a:lnSpc>
                <a:spcBef>
                  <a:spcPct val="0"/>
                </a:spcBef>
                <a:buSzPct val="80000"/>
                <a:buFontTx/>
                <a:buBlip>
                  <a:blip r:embed="rId5"/>
                </a:buBlip>
              </a:pP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</a:t>
              </a:r>
              <a:r>
                <a:rPr lang="en-US" altLang="ko-KR" dirty="0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Marine Geology</a:t>
              </a: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: </a:t>
              </a:r>
              <a:r>
                <a:rPr lang="en-US" altLang="ko-KR" sz="1600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Multi-beam echo sounder, etc.</a:t>
              </a:r>
            </a:p>
            <a:p>
              <a:pPr algn="l">
                <a:lnSpc>
                  <a:spcPct val="120000"/>
                </a:lnSpc>
                <a:spcBef>
                  <a:spcPct val="0"/>
                </a:spcBef>
                <a:buSzPct val="80000"/>
                <a:buFontTx/>
                <a:buBlip>
                  <a:blip r:embed="rId5"/>
                </a:buBlip>
              </a:pP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</a:t>
              </a:r>
              <a:r>
                <a:rPr lang="en-US" altLang="ko-KR" dirty="0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Biology</a:t>
              </a: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: </a:t>
              </a:r>
              <a:r>
                <a:rPr lang="en-US" altLang="ko-KR" sz="1600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MOCNESS, Sea soar, etc.</a:t>
              </a:r>
            </a:p>
            <a:p>
              <a:pPr algn="l">
                <a:lnSpc>
                  <a:spcPct val="120000"/>
                </a:lnSpc>
                <a:spcBef>
                  <a:spcPct val="0"/>
                </a:spcBef>
                <a:buSzPct val="80000"/>
                <a:buFontTx/>
                <a:buBlip>
                  <a:blip r:embed="rId5"/>
                </a:buBlip>
              </a:pP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</a:t>
              </a:r>
              <a:r>
                <a:rPr lang="en-US" altLang="ko-KR" dirty="0">
                  <a:solidFill>
                    <a:srgbClr val="000066"/>
                  </a:solidFill>
                  <a:latin typeface="Arial" charset="0"/>
                  <a:ea typeface="HY헤드라인M" pitchFamily="18" charset="-127"/>
                </a:rPr>
                <a:t>Monitoring, Analyzing equipment</a:t>
              </a:r>
              <a:r>
                <a:rPr lang="en-US" altLang="ko-KR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 : </a:t>
              </a:r>
              <a:r>
                <a:rPr lang="en-US" altLang="ko-KR" sz="1600" dirty="0">
                  <a:solidFill>
                    <a:schemeClr val="tx1"/>
                  </a:solidFill>
                  <a:latin typeface="Arial" charset="0"/>
                  <a:ea typeface="HY헤드라인M" pitchFamily="18" charset="-127"/>
                </a:rPr>
                <a:t>Weather Station, etc. </a:t>
              </a:r>
            </a:p>
          </p:txBody>
        </p:sp>
      </p:grpSp>
      <p:sp>
        <p:nvSpPr>
          <p:cNvPr id="79" name="Rectangle 3"/>
          <p:cNvSpPr>
            <a:spLocks noChangeArrowheads="1"/>
          </p:cNvSpPr>
          <p:nvPr/>
        </p:nvSpPr>
        <p:spPr bwMode="auto">
          <a:xfrm>
            <a:off x="376238" y="69850"/>
            <a:ext cx="7219950" cy="454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ko-KR" sz="3000" dirty="0">
                <a:ea typeface="HY헤드라인M" pitchFamily="18" charset="-127"/>
              </a:rPr>
              <a:t>Korean Icebreaker, ‘</a:t>
            </a:r>
            <a:r>
              <a:rPr lang="en-US" altLang="ko-KR" sz="3000" i="1" dirty="0">
                <a:ea typeface="HY헤드라인M" pitchFamily="18" charset="-127"/>
              </a:rPr>
              <a:t>ARAON</a:t>
            </a:r>
            <a:r>
              <a:rPr lang="en-US" altLang="ko-KR" sz="3000" dirty="0">
                <a:ea typeface="HY헤드라인M" pitchFamily="18" charset="-127"/>
              </a:rPr>
              <a:t>’ - </a:t>
            </a:r>
            <a:r>
              <a:rPr lang="en-US" altLang="ko-KR" sz="3000" dirty="0" smtClean="0">
                <a:ea typeface="HY헤드라인M" pitchFamily="18" charset="-127"/>
              </a:rPr>
              <a:t>5</a:t>
            </a:r>
            <a:endParaRPr lang="en-US" altLang="ko-KR" sz="3000" dirty="0"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5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5262</TotalTime>
  <Words>1059</Words>
  <Application>Microsoft Office PowerPoint</Application>
  <PresentationFormat>화면 슬라이드 쇼(4:3)</PresentationFormat>
  <Paragraphs>241</Paragraphs>
  <Slides>17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기본 디자인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Company>극지연구소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전해성</dc:creator>
  <cp:lastModifiedBy>진동민</cp:lastModifiedBy>
  <cp:revision>915</cp:revision>
  <dcterms:created xsi:type="dcterms:W3CDTF">2007-02-13T11:53:04Z</dcterms:created>
  <dcterms:modified xsi:type="dcterms:W3CDTF">2009-12-29T00:36:34Z</dcterms:modified>
</cp:coreProperties>
</file>